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sldIdLst>
    <p:sldId id="258" r:id="rId2"/>
    <p:sldId id="298" r:id="rId3"/>
    <p:sldId id="287" r:id="rId4"/>
    <p:sldId id="260" r:id="rId5"/>
    <p:sldId id="272" r:id="rId6"/>
    <p:sldId id="288" r:id="rId7"/>
    <p:sldId id="289" r:id="rId8"/>
    <p:sldId id="261" r:id="rId9"/>
    <p:sldId id="290" r:id="rId10"/>
    <p:sldId id="291" r:id="rId11"/>
    <p:sldId id="292" r:id="rId12"/>
    <p:sldId id="293" r:id="rId13"/>
    <p:sldId id="27257" r:id="rId14"/>
    <p:sldId id="294" r:id="rId15"/>
    <p:sldId id="295" r:id="rId16"/>
    <p:sldId id="27208" r:id="rId17"/>
    <p:sldId id="27210" r:id="rId18"/>
    <p:sldId id="27211" r:id="rId19"/>
    <p:sldId id="27219" r:id="rId20"/>
    <p:sldId id="27254" r:id="rId21"/>
    <p:sldId id="510" r:id="rId22"/>
    <p:sldId id="518" r:id="rId23"/>
    <p:sldId id="520" r:id="rId24"/>
    <p:sldId id="27256" r:id="rId25"/>
    <p:sldId id="521" r:id="rId26"/>
    <p:sldId id="27259" r:id="rId27"/>
    <p:sldId id="27260" r:id="rId28"/>
    <p:sldId id="27263" r:id="rId29"/>
    <p:sldId id="27264" r:id="rId30"/>
    <p:sldId id="27261" r:id="rId31"/>
    <p:sldId id="27262" r:id="rId32"/>
    <p:sldId id="328" r:id="rId33"/>
    <p:sldId id="259" r:id="rId34"/>
    <p:sldId id="265" r:id="rId35"/>
    <p:sldId id="285" r:id="rId36"/>
    <p:sldId id="283" r:id="rId37"/>
    <p:sldId id="284" r:id="rId38"/>
    <p:sldId id="1018" r:id="rId39"/>
    <p:sldId id="27265" r:id="rId40"/>
    <p:sldId id="273" r:id="rId41"/>
    <p:sldId id="27266" r:id="rId42"/>
    <p:sldId id="275" r:id="rId43"/>
    <p:sldId id="276" r:id="rId44"/>
    <p:sldId id="277" r:id="rId45"/>
    <p:sldId id="278" r:id="rId46"/>
    <p:sldId id="279" r:id="rId47"/>
    <p:sldId id="280" r:id="rId48"/>
    <p:sldId id="271" r:id="rId49"/>
    <p:sldId id="318" r:id="rId50"/>
    <p:sldId id="266" r:id="rId51"/>
    <p:sldId id="324" r:id="rId52"/>
    <p:sldId id="308" r:id="rId53"/>
    <p:sldId id="326" r:id="rId54"/>
    <p:sldId id="327" r:id="rId55"/>
    <p:sldId id="257" r:id="rId56"/>
    <p:sldId id="316" r:id="rId57"/>
    <p:sldId id="317" r:id="rId58"/>
    <p:sldId id="286" r:id="rId59"/>
    <p:sldId id="1372" r:id="rId60"/>
    <p:sldId id="1373" r:id="rId61"/>
    <p:sldId id="262" r:id="rId62"/>
    <p:sldId id="263" r:id="rId63"/>
    <p:sldId id="26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86"/>
    <p:restoredTop sz="96405"/>
  </p:normalViewPr>
  <p:slideViewPr>
    <p:cSldViewPr snapToGrid="0">
      <p:cViewPr varScale="1">
        <p:scale>
          <a:sx n="123" d="100"/>
          <a:sy n="123" d="100"/>
        </p:scale>
        <p:origin x="20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4">
                    <a:lumMod val="40000"/>
                    <a:lumOff val="60000"/>
                  </a:schemeClr>
                </a:solidFill>
              </a:rPr>
              <a:t>Medicare Advantage Enrollment by Plan Type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420-4089-B9AE-D7F33975CD4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9420-4089-B9AE-D7F33975CD4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9420-4089-B9AE-D7F33975CD49}"/>
              </c:ext>
            </c:extLst>
          </c:dPt>
          <c:dLbls>
            <c:dLbl>
              <c:idx val="0"/>
              <c:layout>
                <c:manualLayout>
                  <c:x val="-0.17916580885793351"/>
                  <c:y val="-0.11259997206776409"/>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420-4089-B9AE-D7F33975CD49}"/>
                </c:ext>
              </c:extLst>
            </c:dLbl>
            <c:dLbl>
              <c:idx val="1"/>
              <c:layout>
                <c:manualLayout>
                  <c:x val="0.11775035760597836"/>
                  <c:y val="-3.241622492123974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420-4089-B9AE-D7F33975CD49}"/>
                </c:ext>
              </c:extLst>
            </c:dLbl>
            <c:dLbl>
              <c:idx val="2"/>
              <c:layout>
                <c:manualLayout>
                  <c:x val="0.12058019063406548"/>
                  <c:y val="0.142847431902815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420-4089-B9AE-D7F33975CD49}"/>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Individual Plans</c:v>
                </c:pt>
                <c:pt idx="1">
                  <c:v>Group Plans</c:v>
                </c:pt>
                <c:pt idx="2">
                  <c:v>Special Needs Plans</c:v>
                </c:pt>
              </c:strCache>
            </c:strRef>
          </c:cat>
          <c:val>
            <c:numRef>
              <c:f>Sheet1!$B$2:$B$4</c:f>
              <c:numCache>
                <c:formatCode>0%</c:formatCode>
                <c:ptCount val="3"/>
                <c:pt idx="0">
                  <c:v>0.64</c:v>
                </c:pt>
                <c:pt idx="1">
                  <c:v>0.18</c:v>
                </c:pt>
                <c:pt idx="2">
                  <c:v>0.19</c:v>
                </c:pt>
              </c:numCache>
            </c:numRef>
          </c:val>
          <c:extLst>
            <c:ext xmlns:c16="http://schemas.microsoft.com/office/drawing/2014/chart" uri="{C3380CC4-5D6E-409C-BE32-E72D297353CC}">
              <c16:uniqueId val="{00000000-9420-4089-B9AE-D7F33975CD49}"/>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6032298169859494"/>
          <c:y val="0.42092241883275389"/>
          <c:w val="0.32269908960870552"/>
          <c:h val="0.411063637296208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4">
                  <a:lumMod val="40000"/>
                  <a:lumOff val="6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Adult_Medicaid!$C$1</c:f>
              <c:strCache>
                <c:ptCount val="1"/>
                <c:pt idx="0">
                  <c:v>PMPM</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0"/>
            <c:trendlineLbl>
              <c:layout>
                <c:manualLayout>
                  <c:x val="0.19365385813544964"/>
                  <c:y val="0.3913244715378319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Adult_Medicaid!$B$2:$B$24</c:f>
              <c:numCache>
                <c:formatCode>General</c:formatCode>
                <c:ptCount val="21"/>
                <c:pt idx="0">
                  <c:v>1.04278</c:v>
                </c:pt>
                <c:pt idx="1">
                  <c:v>0.93475819999999998</c:v>
                </c:pt>
                <c:pt idx="2">
                  <c:v>1.0666389999999999</c:v>
                </c:pt>
                <c:pt idx="3">
                  <c:v>1.0688820999999999</c:v>
                </c:pt>
                <c:pt idx="4">
                  <c:v>1.0700544999999999</c:v>
                </c:pt>
                <c:pt idx="5">
                  <c:v>1.1048070999999999</c:v>
                </c:pt>
                <c:pt idx="6">
                  <c:v>0.96462020000000004</c:v>
                </c:pt>
                <c:pt idx="7">
                  <c:v>0.86108099999999999</c:v>
                </c:pt>
                <c:pt idx="8">
                  <c:v>0.96849359999999995</c:v>
                </c:pt>
                <c:pt idx="9">
                  <c:v>1.0047908000000001</c:v>
                </c:pt>
                <c:pt idx="10">
                  <c:v>1.0470325</c:v>
                </c:pt>
                <c:pt idx="11">
                  <c:v>0.99328530000000004</c:v>
                </c:pt>
                <c:pt idx="12">
                  <c:v>0.76509070000000001</c:v>
                </c:pt>
                <c:pt idx="13">
                  <c:v>1.1658944</c:v>
                </c:pt>
                <c:pt idx="14">
                  <c:v>0.68905159999999999</c:v>
                </c:pt>
                <c:pt idx="15">
                  <c:v>1.0659291</c:v>
                </c:pt>
                <c:pt idx="16">
                  <c:v>1.2398100000000001</c:v>
                </c:pt>
                <c:pt idx="17">
                  <c:v>0.94998510000000003</c:v>
                </c:pt>
                <c:pt idx="18">
                  <c:v>1.0083475</c:v>
                </c:pt>
                <c:pt idx="19">
                  <c:v>1.0039849000000001</c:v>
                </c:pt>
                <c:pt idx="20">
                  <c:v>1.0178427999999999</c:v>
                </c:pt>
              </c:numCache>
            </c:numRef>
          </c:xVal>
          <c:yVal>
            <c:numRef>
              <c:f>Adult_Medicaid!$C$2:$C$24</c:f>
              <c:numCache>
                <c:formatCode>General</c:formatCode>
                <c:ptCount val="21"/>
                <c:pt idx="0">
                  <c:v>523.69749999999999</c:v>
                </c:pt>
                <c:pt idx="1">
                  <c:v>417.70490000000001</c:v>
                </c:pt>
                <c:pt idx="2">
                  <c:v>552.08270000000005</c:v>
                </c:pt>
                <c:pt idx="3">
                  <c:v>530.90049999999997</c:v>
                </c:pt>
                <c:pt idx="4">
                  <c:v>453.37819999999999</c:v>
                </c:pt>
                <c:pt idx="5">
                  <c:v>551.50429999999994</c:v>
                </c:pt>
                <c:pt idx="6">
                  <c:v>473.40429999999998</c:v>
                </c:pt>
                <c:pt idx="7">
                  <c:v>419.4982</c:v>
                </c:pt>
                <c:pt idx="8">
                  <c:v>443.12090000000001</c:v>
                </c:pt>
                <c:pt idx="9">
                  <c:v>520.25350000000003</c:v>
                </c:pt>
                <c:pt idx="10">
                  <c:v>516.279</c:v>
                </c:pt>
                <c:pt idx="11">
                  <c:v>466.98250000000002</c:v>
                </c:pt>
                <c:pt idx="12">
                  <c:v>377.71769999999998</c:v>
                </c:pt>
                <c:pt idx="13">
                  <c:v>626.01250000000005</c:v>
                </c:pt>
                <c:pt idx="14">
                  <c:v>254.24600000000001</c:v>
                </c:pt>
                <c:pt idx="15">
                  <c:v>501.41120000000001</c:v>
                </c:pt>
                <c:pt idx="16">
                  <c:v>845.54769999999996</c:v>
                </c:pt>
                <c:pt idx="17">
                  <c:v>453.63830000000002</c:v>
                </c:pt>
                <c:pt idx="18">
                  <c:v>379.39909999999998</c:v>
                </c:pt>
                <c:pt idx="19">
                  <c:v>469.73739999999998</c:v>
                </c:pt>
                <c:pt idx="20">
                  <c:v>502.38749999999999</c:v>
                </c:pt>
              </c:numCache>
            </c:numRef>
          </c:yVal>
          <c:smooth val="0"/>
          <c:extLst>
            <c:ext xmlns:c16="http://schemas.microsoft.com/office/drawing/2014/chart" uri="{C3380CC4-5D6E-409C-BE32-E72D297353CC}">
              <c16:uniqueId val="{00000001-5066-4E60-9687-F9A5722D1A2D}"/>
            </c:ext>
          </c:extLst>
        </c:ser>
        <c:dLbls>
          <c:showLegendKey val="0"/>
          <c:showVal val="0"/>
          <c:showCatName val="0"/>
          <c:showSerName val="0"/>
          <c:showPercent val="0"/>
          <c:showBubbleSize val="0"/>
        </c:dLbls>
        <c:axId val="569223808"/>
        <c:axId val="734470304"/>
      </c:scatterChart>
      <c:valAx>
        <c:axId val="569223808"/>
        <c:scaling>
          <c:orientation val="minMax"/>
          <c:max val="1.4"/>
          <c:min val="0.65000000000000013"/>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34470304"/>
        <c:crosses val="autoZero"/>
        <c:crossBetween val="midCat"/>
      </c:valAx>
      <c:valAx>
        <c:axId val="734470304"/>
        <c:scaling>
          <c:orientation val="minMax"/>
          <c:min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0" i="0" baseline="0" dirty="0">
                    <a:effectLst/>
                  </a:rPr>
                  <a:t>Med + Rx  PMPM</a:t>
                </a:r>
                <a:endParaRPr lang="en-US" dirty="0">
                  <a:effectLst/>
                </a:endParaRPr>
              </a:p>
            </c:rich>
          </c:tx>
          <c:layout>
            <c:manualLayout>
              <c:xMode val="edge"/>
              <c:yMode val="edge"/>
              <c:x val="2.055234009429802E-3"/>
              <c:y val="0.2077955578133378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692238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0"/>
            <c:trendlineLbl>
              <c:layout>
                <c:manualLayout>
                  <c:x val="9.2257045361955656E-2"/>
                  <c:y val="0.4008707322555320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Adult_Medicaid!$O$2:$O$24</c:f>
              <c:numCache>
                <c:formatCode>General</c:formatCode>
                <c:ptCount val="21"/>
                <c:pt idx="0">
                  <c:v>1.0612052999999999</c:v>
                </c:pt>
                <c:pt idx="1">
                  <c:v>0.94013990000000003</c:v>
                </c:pt>
                <c:pt idx="2">
                  <c:v>1.0665283999999999</c:v>
                </c:pt>
                <c:pt idx="3">
                  <c:v>1.0772622999999999</c:v>
                </c:pt>
                <c:pt idx="4">
                  <c:v>1.0445492000000001</c:v>
                </c:pt>
                <c:pt idx="5">
                  <c:v>1.0997607</c:v>
                </c:pt>
                <c:pt idx="6">
                  <c:v>0.99111780000000005</c:v>
                </c:pt>
                <c:pt idx="7">
                  <c:v>0.89353519999999997</c:v>
                </c:pt>
                <c:pt idx="8">
                  <c:v>0.97135850000000001</c:v>
                </c:pt>
                <c:pt idx="9">
                  <c:v>1.0322444</c:v>
                </c:pt>
                <c:pt idx="10">
                  <c:v>1.0707613</c:v>
                </c:pt>
                <c:pt idx="11">
                  <c:v>1.0023021999999999</c:v>
                </c:pt>
                <c:pt idx="12">
                  <c:v>0.75576350000000003</c:v>
                </c:pt>
                <c:pt idx="13">
                  <c:v>1.1743741000000001</c:v>
                </c:pt>
                <c:pt idx="14">
                  <c:v>0.67433460000000001</c:v>
                </c:pt>
                <c:pt idx="15">
                  <c:v>1.0768432999999999</c:v>
                </c:pt>
                <c:pt idx="16">
                  <c:v>1.3600243000000001</c:v>
                </c:pt>
                <c:pt idx="17">
                  <c:v>0.97386070000000002</c:v>
                </c:pt>
                <c:pt idx="18">
                  <c:v>1.0153437999999999</c:v>
                </c:pt>
                <c:pt idx="19">
                  <c:v>1.00271</c:v>
                </c:pt>
                <c:pt idx="20">
                  <c:v>1.0033544000000001</c:v>
                </c:pt>
              </c:numCache>
            </c:numRef>
          </c:xVal>
          <c:yVal>
            <c:numRef>
              <c:f>Adult_Medicaid!$P$2:$P$24</c:f>
              <c:numCache>
                <c:formatCode>General</c:formatCode>
                <c:ptCount val="21"/>
                <c:pt idx="0">
                  <c:v>523.69730000000004</c:v>
                </c:pt>
                <c:pt idx="1">
                  <c:v>417.70490000000001</c:v>
                </c:pt>
                <c:pt idx="2">
                  <c:v>552.08270000000005</c:v>
                </c:pt>
                <c:pt idx="3">
                  <c:v>530.90049999999997</c:v>
                </c:pt>
                <c:pt idx="4">
                  <c:v>453.37819999999999</c:v>
                </c:pt>
                <c:pt idx="5">
                  <c:v>551.50429999999994</c:v>
                </c:pt>
                <c:pt idx="6">
                  <c:v>473.40429999999998</c:v>
                </c:pt>
                <c:pt idx="7">
                  <c:v>419.4982</c:v>
                </c:pt>
                <c:pt idx="8">
                  <c:v>443.12090000000001</c:v>
                </c:pt>
                <c:pt idx="9">
                  <c:v>520.25350000000003</c:v>
                </c:pt>
                <c:pt idx="10">
                  <c:v>516.279</c:v>
                </c:pt>
                <c:pt idx="11">
                  <c:v>466.98250000000002</c:v>
                </c:pt>
                <c:pt idx="12">
                  <c:v>377.71769999999998</c:v>
                </c:pt>
                <c:pt idx="13">
                  <c:v>626.01250000000005</c:v>
                </c:pt>
                <c:pt idx="14">
                  <c:v>254.24600000000001</c:v>
                </c:pt>
                <c:pt idx="15">
                  <c:v>501.41120000000001</c:v>
                </c:pt>
                <c:pt idx="16">
                  <c:v>845.54769999999996</c:v>
                </c:pt>
                <c:pt idx="17">
                  <c:v>453.63830000000002</c:v>
                </c:pt>
                <c:pt idx="18">
                  <c:v>379.39909999999998</c:v>
                </c:pt>
                <c:pt idx="19">
                  <c:v>469.73739999999998</c:v>
                </c:pt>
                <c:pt idx="20">
                  <c:v>502.38749999999999</c:v>
                </c:pt>
              </c:numCache>
            </c:numRef>
          </c:yVal>
          <c:smooth val="0"/>
          <c:extLst>
            <c:ext xmlns:c16="http://schemas.microsoft.com/office/drawing/2014/chart" uri="{C3380CC4-5D6E-409C-BE32-E72D297353CC}">
              <c16:uniqueId val="{00000001-5C29-42E7-A7B0-7449C23BA0A9}"/>
            </c:ext>
          </c:extLst>
        </c:ser>
        <c:dLbls>
          <c:showLegendKey val="0"/>
          <c:showVal val="0"/>
          <c:showCatName val="0"/>
          <c:showSerName val="0"/>
          <c:showPercent val="0"/>
          <c:showBubbleSize val="0"/>
        </c:dLbls>
        <c:axId val="1332101247"/>
        <c:axId val="1327334351"/>
      </c:scatterChart>
      <c:valAx>
        <c:axId val="1332101247"/>
        <c:scaling>
          <c:orientation val="minMax"/>
          <c:max val="1.4"/>
          <c:min val="0.6500000000000001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27334351"/>
        <c:crosses val="autoZero"/>
        <c:crossBetween val="midCat"/>
      </c:valAx>
      <c:valAx>
        <c:axId val="1327334351"/>
        <c:scaling>
          <c:orientation val="minMax"/>
          <c:min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0" i="0" baseline="0" dirty="0">
                    <a:effectLst/>
                  </a:rPr>
                  <a:t>Med + Rx  PMPM</a:t>
                </a:r>
                <a:endParaRPr lang="en-US" dirty="0">
                  <a:effectLst/>
                </a:endParaRPr>
              </a:p>
            </c:rich>
          </c:tx>
          <c:layout>
            <c:manualLayout>
              <c:xMode val="edge"/>
              <c:yMode val="edge"/>
              <c:x val="0"/>
              <c:y val="0.1381010240523633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32101247"/>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0.74839</cdr:x>
      <cdr:y>0.11532</cdr:y>
    </cdr:from>
    <cdr:to>
      <cdr:x>0.85267</cdr:x>
      <cdr:y>0.3233</cdr:y>
    </cdr:to>
    <cdr:sp macro="" textlink="">
      <cdr:nvSpPr>
        <cdr:cNvPr id="2" name="Oval 1">
          <a:extLst xmlns:a="http://schemas.openxmlformats.org/drawingml/2006/main">
            <a:ext uri="{FF2B5EF4-FFF2-40B4-BE49-F238E27FC236}">
              <a16:creationId xmlns:a16="http://schemas.microsoft.com/office/drawing/2014/main" id="{D8E4C411-0C70-4E86-A419-C2AD3070D0A7}"/>
            </a:ext>
          </a:extLst>
        </cdr:cNvPr>
        <cdr:cNvSpPr/>
      </cdr:nvSpPr>
      <cdr:spPr>
        <a:xfrm xmlns:a="http://schemas.openxmlformats.org/drawingml/2006/main">
          <a:off x="4624576" y="204309"/>
          <a:ext cx="644382" cy="368468"/>
        </a:xfrm>
        <a:prstGeom xmlns:a="http://schemas.openxmlformats.org/drawingml/2006/main" prst="ellipse">
          <a:avLst/>
        </a:prstGeom>
        <a:noFill xmlns:a="http://schemas.openxmlformats.org/drawingml/2006/main"/>
        <a:ln xmlns:a="http://schemas.openxmlformats.org/drawingml/2006/main" w="25400">
          <a:solidFill>
            <a:srgbClr val="7030A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0.7392</cdr:x>
      <cdr:y>0.07776</cdr:y>
    </cdr:from>
    <cdr:to>
      <cdr:x>0.96607</cdr:x>
      <cdr:y>0.31827</cdr:y>
    </cdr:to>
    <cdr:sp macro="" textlink="">
      <cdr:nvSpPr>
        <cdr:cNvPr id="2" name="Oval 1">
          <a:extLst xmlns:a="http://schemas.openxmlformats.org/drawingml/2006/main">
            <a:ext uri="{FF2B5EF4-FFF2-40B4-BE49-F238E27FC236}">
              <a16:creationId xmlns:a16="http://schemas.microsoft.com/office/drawing/2014/main" id="{6C4B34D3-6F61-4685-8A82-E98BED9AD2A6}"/>
            </a:ext>
          </a:extLst>
        </cdr:cNvPr>
        <cdr:cNvSpPr/>
      </cdr:nvSpPr>
      <cdr:spPr>
        <a:xfrm xmlns:a="http://schemas.openxmlformats.org/drawingml/2006/main">
          <a:off x="4652293" y="143232"/>
          <a:ext cx="1427839" cy="442995"/>
        </a:xfrm>
        <a:prstGeom xmlns:a="http://schemas.openxmlformats.org/drawingml/2006/main" prst="ellipse">
          <a:avLst/>
        </a:prstGeom>
        <a:noFill xmlns:a="http://schemas.openxmlformats.org/drawingml/2006/main"/>
        <a:ln xmlns:a="http://schemas.openxmlformats.org/drawingml/2006/main" w="25400">
          <a:solidFill>
            <a:srgbClr val="7030A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E23702-C6B5-2545-A154-5FBF070DF5B4}" type="datetimeFigureOut">
              <a:rPr lang="en-US" smtClean="0"/>
              <a:t>9/19/24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7EE8F-50D6-0244-A9E5-00347708D656}" type="slidenum">
              <a:rPr lang="en-US" smtClean="0"/>
              <a:t>‹#›</a:t>
            </a:fld>
            <a:endParaRPr lang="en-US"/>
          </a:p>
        </p:txBody>
      </p:sp>
    </p:spTree>
    <p:extLst>
      <p:ext uri="{BB962C8B-B14F-4D97-AF65-F5344CB8AC3E}">
        <p14:creationId xmlns:p14="http://schemas.microsoft.com/office/powerpoint/2010/main" val="3406987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fld id="{A4676FBE-E17B-9F40-B294-2A0EC4B80004}" type="slidenum">
              <a:rPr lang="en-US" altLang="x-none" sz="1200">
                <a:latin typeface="Open Sans" charset="0"/>
              </a:rPr>
              <a:pPr/>
              <a:t>1</a:t>
            </a:fld>
            <a:endParaRPr lang="en-US" altLang="x-none" sz="1200">
              <a:latin typeface="Open Sans"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x-none" dirty="0">
                <a:ea typeface="ＭＳ Ｐゴシック" charset="-128"/>
                <a:cs typeface="Geneva" charset="0"/>
              </a:rPr>
              <a:t>Last week or “escape velocity”</a:t>
            </a:r>
          </a:p>
          <a:p>
            <a:pPr eaLnBrk="1" hangingPunct="1"/>
            <a:endParaRPr lang="en-US" altLang="x-none" dirty="0">
              <a:ea typeface="ＭＳ Ｐゴシック" charset="-128"/>
              <a:cs typeface="Geneva" charset="0"/>
            </a:endParaRPr>
          </a:p>
          <a:p>
            <a:pPr eaLnBrk="1" hangingPunct="1"/>
            <a:endParaRPr lang="en-US" altLang="x-none" dirty="0">
              <a:ea typeface="ＭＳ Ｐゴシック" charset="-128"/>
              <a:cs typeface="Geneva" charset="0"/>
            </a:endParaRPr>
          </a:p>
        </p:txBody>
      </p:sp>
    </p:spTree>
    <p:extLst>
      <p:ext uri="{BB962C8B-B14F-4D97-AF65-F5344CB8AC3E}">
        <p14:creationId xmlns:p14="http://schemas.microsoft.com/office/powerpoint/2010/main" val="298275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211D3-CB87-48FA-9B84-2622353F6CB1}" type="slidenum">
              <a:rPr lang="en-US" smtClean="0"/>
              <a:pPr/>
              <a:t>63</a:t>
            </a:fld>
            <a:endParaRPr lang="en-US" dirty="0"/>
          </a:p>
        </p:txBody>
      </p:sp>
    </p:spTree>
    <p:extLst>
      <p:ext uri="{BB962C8B-B14F-4D97-AF65-F5344CB8AC3E}">
        <p14:creationId xmlns:p14="http://schemas.microsoft.com/office/powerpoint/2010/main" val="142895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readings for next week, but there is homework! </a:t>
            </a:r>
          </a:p>
          <a:p>
            <a:endParaRPr lang="en-US" dirty="0"/>
          </a:p>
          <a:p>
            <a:r>
              <a:rPr lang="en-US" dirty="0"/>
              <a:t>Medicare shopping exercise due by Tuesday’s lecture</a:t>
            </a:r>
          </a:p>
          <a:p>
            <a:endParaRPr lang="en-US" dirty="0"/>
          </a:p>
          <a:p>
            <a:r>
              <a:rPr lang="en-US" dirty="0"/>
              <a:t>Look at Canvas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a:t>
            </a:fld>
            <a:endParaRPr lang="en-US" altLang="x-none"/>
          </a:p>
        </p:txBody>
      </p:sp>
    </p:spTree>
    <p:extLst>
      <p:ext uri="{BB962C8B-B14F-4D97-AF65-F5344CB8AC3E}">
        <p14:creationId xmlns:p14="http://schemas.microsoft.com/office/powerpoint/2010/main" val="89339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department of Water and Power</a:t>
            </a:r>
          </a:p>
          <a:p>
            <a:r>
              <a:rPr lang="en-US" dirty="0"/>
              <a:t>Prepaid medical plan for workers.</a:t>
            </a:r>
          </a:p>
          <a:p>
            <a:r>
              <a:rPr lang="en-US" dirty="0"/>
              <a:t>Dr. Donald Ross and Dr. H. Clifford Loos established this program. </a:t>
            </a:r>
          </a:p>
          <a:p>
            <a:r>
              <a:rPr lang="en-US" dirty="0"/>
              <a:t>Covered physician and hospital based charges.</a:t>
            </a:r>
          </a:p>
          <a:p>
            <a:r>
              <a:rPr lang="en-US" dirty="0"/>
              <a:t>Focused on prevention and health maintenance.</a:t>
            </a:r>
          </a:p>
          <a:p>
            <a:r>
              <a:rPr lang="en-US" dirty="0"/>
              <a:t>Ross and Loos were expelled from their local medical society for it.  </a:t>
            </a:r>
          </a:p>
          <a:p>
            <a:r>
              <a:rPr lang="en-US" dirty="0"/>
              <a:t>1950’s to compete with HMO’s who main structure at the time was a closed system of mostly owned physician practices </a:t>
            </a:r>
          </a:p>
          <a:p>
            <a:r>
              <a:rPr lang="en-US" dirty="0"/>
              <a:t>Shifted to independent practice association (IPA) model where the HMO contracts with multiple physician practices and or with organizations that acted as the middle person who in turn organized contracting with “networks” they have establish of physician practices.  </a:t>
            </a:r>
          </a:p>
          <a:p>
            <a:r>
              <a:rPr lang="en-US" dirty="0"/>
              <a:t>This was created by the San Joaquin County Medical Society in CA to compete with Kaiser.</a:t>
            </a:r>
          </a:p>
          <a:p>
            <a:r>
              <a:rPr lang="en-US" dirty="0"/>
              <a:t>This also was the first time a relative fee schedule was established along with quality monitoring and establishment of a process for complaints and grievances.</a:t>
            </a:r>
          </a:p>
          <a:p>
            <a:r>
              <a:rPr lang="en-US" dirty="0"/>
              <a:t>1973 HMO Act that we discussed earlier.  This was a major turning point for HMO’s.  With the dual choice mandate this was an open door for HMO’s.  This expired in 1995.  </a:t>
            </a:r>
          </a:p>
          <a:p>
            <a:pPr marL="228600" indent="-228600">
              <a:buAutoNum type="arabicPeriod"/>
            </a:pPr>
            <a:r>
              <a:rPr lang="en-US" dirty="0"/>
              <a:t>Federal grants and loans for building and expanding HMO’s</a:t>
            </a:r>
          </a:p>
          <a:p>
            <a:pPr marL="228600" indent="-228600">
              <a:buAutoNum type="arabicPeriod"/>
            </a:pPr>
            <a:r>
              <a:rPr lang="en-US" dirty="0"/>
              <a:t>Federal legislation superseded state laws that restricted HMO’s</a:t>
            </a:r>
          </a:p>
          <a:p>
            <a:pPr marL="228600" indent="-228600">
              <a:buAutoNum type="arabicPeriod"/>
            </a:pPr>
            <a:r>
              <a:rPr lang="en-US" dirty="0"/>
              <a:t>Dual Choice provision for employers with 25 employees or more who offered indemnity coverage also had to offer a federally qualified HMO </a:t>
            </a:r>
          </a:p>
        </p:txBody>
      </p:sp>
      <p:sp>
        <p:nvSpPr>
          <p:cNvPr id="4" name="Slide Number Placeholder 3"/>
          <p:cNvSpPr>
            <a:spLocks noGrp="1"/>
          </p:cNvSpPr>
          <p:nvPr>
            <p:ph type="sldNum" sz="quarter" idx="5"/>
          </p:nvPr>
        </p:nvSpPr>
        <p:spPr/>
        <p:txBody>
          <a:bodyPr/>
          <a:lstStyle/>
          <a:p>
            <a:fld id="{FF8D0E63-0F6A-47B0-8BD1-6E95B004C872}" type="slidenum">
              <a:rPr lang="en-US" smtClean="0"/>
              <a:t>22</a:t>
            </a:fld>
            <a:endParaRPr lang="en-US" dirty="0"/>
          </a:p>
        </p:txBody>
      </p:sp>
    </p:spTree>
    <p:extLst>
      <p:ext uri="{BB962C8B-B14F-4D97-AF65-F5344CB8AC3E}">
        <p14:creationId xmlns:p14="http://schemas.microsoft.com/office/powerpoint/2010/main" val="2156124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p:spPr>
      </p:sp>
      <p:sp>
        <p:nvSpPr>
          <p:cNvPr id="2467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2467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9B5C6F5-7CB2-41AA-8DAB-337B83538F2F}" type="slidenum">
              <a:rPr lang="en-US" smtClean="0">
                <a:latin typeface="Arial" pitchFamily="34" charset="0"/>
              </a:rPr>
              <a:pPr/>
              <a:t>36</a:t>
            </a:fld>
            <a:endParaRPr lang="en-US" dirty="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2BC55E-3BE8-4E8A-AE56-4E33A1249199}" type="slidenum">
              <a:rPr lang="en-US" smtClean="0"/>
              <a:pPr/>
              <a:t>41</a:t>
            </a:fld>
            <a:endParaRPr lang="en-US"/>
          </a:p>
        </p:txBody>
      </p:sp>
    </p:spTree>
    <p:extLst>
      <p:ext uri="{BB962C8B-B14F-4D97-AF65-F5344CB8AC3E}">
        <p14:creationId xmlns:p14="http://schemas.microsoft.com/office/powerpoint/2010/main" val="4283871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398463" y="696913"/>
            <a:ext cx="6188075" cy="3481387"/>
          </a:xfrm>
          <a:ln/>
        </p:spPr>
      </p:sp>
      <p:sp>
        <p:nvSpPr>
          <p:cNvPr id="3" name="Notes Placeholder 2"/>
          <p:cNvSpPr>
            <a:spLocks noGrp="1"/>
          </p:cNvSpPr>
          <p:nvPr>
            <p:ph type="body" idx="1"/>
          </p:nvPr>
        </p:nvSpPr>
        <p:spPr/>
        <p:txBody>
          <a:bodyPr/>
          <a:lstStyle/>
          <a:p>
            <a:pPr marL="341480" indent="-341480">
              <a:spcAft>
                <a:spcPts val="299"/>
              </a:spcAft>
              <a:buFont typeface="Arial" panose="020B0604020202020204" pitchFamily="34" charset="0"/>
              <a:buChar char="•"/>
              <a:defRPr/>
            </a:pPr>
            <a:r>
              <a:rPr lang="en-US" sz="2400" dirty="0"/>
              <a:t>UPMC Payer-Provider Transformation Committee</a:t>
            </a:r>
          </a:p>
          <a:p>
            <a:pPr marL="796789" lvl="1" indent="-341480">
              <a:spcAft>
                <a:spcPts val="299"/>
              </a:spcAft>
              <a:buFont typeface="Arial" panose="020B0604020202020204" pitchFamily="34" charset="0"/>
              <a:buChar char="•"/>
              <a:defRPr/>
            </a:pPr>
            <a:r>
              <a:rPr lang="en-US" sz="2000" dirty="0"/>
              <a:t>Facilitating transformative strategy definition.</a:t>
            </a:r>
          </a:p>
          <a:p>
            <a:pPr marL="1195183" lvl="2" indent="-284567">
              <a:spcAft>
                <a:spcPts val="299"/>
              </a:spcAft>
              <a:buFont typeface="Arial" panose="020B0604020202020204" pitchFamily="34" charset="0"/>
              <a:buChar char="•"/>
              <a:defRPr/>
            </a:pPr>
            <a:r>
              <a:rPr lang="en-US" sz="1600" dirty="0"/>
              <a:t>Primary Care, Specialist Care, Post-Acute Care, </a:t>
            </a:r>
            <a:br>
              <a:rPr lang="en-US" sz="1600" dirty="0"/>
            </a:br>
            <a:r>
              <a:rPr lang="en-US" sz="1600" dirty="0"/>
              <a:t>Supportive &amp; Palliative Care.</a:t>
            </a:r>
          </a:p>
          <a:p>
            <a:pPr marL="796789" lvl="1" indent="-341480">
              <a:spcAft>
                <a:spcPts val="299"/>
              </a:spcAft>
              <a:buFont typeface="Arial" panose="020B0604020202020204" pitchFamily="34" charset="0"/>
              <a:buChar char="•"/>
              <a:defRPr/>
            </a:pPr>
            <a:r>
              <a:rPr lang="en-US" sz="2000" dirty="0"/>
              <a:t>Leading analytics planning, execution, and validation.</a:t>
            </a:r>
          </a:p>
          <a:p>
            <a:pPr marL="1195183" lvl="2" indent="-284567">
              <a:spcAft>
                <a:spcPts val="299"/>
              </a:spcAft>
              <a:buFont typeface="Arial" panose="020B0604020202020204" pitchFamily="34" charset="0"/>
              <a:buChar char="•"/>
              <a:defRPr/>
            </a:pPr>
            <a:r>
              <a:rPr lang="en-US" sz="1600" dirty="0"/>
              <a:t>Major, complex undertaking spanning ISD and HSD.</a:t>
            </a:r>
          </a:p>
          <a:p>
            <a:pPr marL="455307" indent="-455307">
              <a:spcAft>
                <a:spcPts val="299"/>
              </a:spcAft>
              <a:buFont typeface="Arial" panose="020B0604020202020204" pitchFamily="34" charset="0"/>
              <a:buChar char="•"/>
              <a:defRPr/>
            </a:pPr>
            <a:r>
              <a:rPr lang="en-US" sz="2400" dirty="0"/>
              <a:t>UPMC ISD Business Strategy Retreats</a:t>
            </a:r>
          </a:p>
          <a:p>
            <a:pPr marL="910615" lvl="1" indent="-455307">
              <a:spcAft>
                <a:spcPts val="299"/>
              </a:spcAft>
              <a:buFont typeface="Arial" panose="020B0604020202020204" pitchFamily="34" charset="0"/>
              <a:buChar char="•"/>
              <a:defRPr/>
            </a:pPr>
            <a:r>
              <a:rPr lang="en-US" sz="2000" dirty="0"/>
              <a:t>Led three sessions, one for each line of business (LOB).</a:t>
            </a:r>
          </a:p>
          <a:p>
            <a:pPr marL="910615" lvl="1" indent="-455307">
              <a:spcAft>
                <a:spcPts val="299"/>
              </a:spcAft>
              <a:buFont typeface="Arial" panose="020B0604020202020204" pitchFamily="34" charset="0"/>
              <a:buChar char="•"/>
              <a:defRPr/>
            </a:pPr>
            <a:r>
              <a:rPr lang="en-US" sz="2000" dirty="0"/>
              <a:t>Identified transformative requirements to support profitable growth.</a:t>
            </a:r>
          </a:p>
          <a:p>
            <a:pPr marL="1365923" lvl="2" indent="-455307">
              <a:spcAft>
                <a:spcPts val="299"/>
              </a:spcAft>
              <a:buFont typeface="Arial" panose="020B0604020202020204" pitchFamily="34" charset="0"/>
              <a:buChar char="•"/>
              <a:defRPr/>
            </a:pPr>
            <a:r>
              <a:rPr lang="en-US" sz="1600" dirty="0"/>
              <a:t>Where / how do we need to innovate ISD programs, methods, capabilities, partnerships to be successful in the new market?</a:t>
            </a:r>
          </a:p>
          <a:p>
            <a:pPr>
              <a:defRPr/>
            </a:pPr>
            <a:endParaRPr lang="en-US" dirty="0"/>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ヒラギノ角ゴ Pro W3" charset="-128"/>
              </a:defRPr>
            </a:lvl1pPr>
            <a:lvl2pPr marL="738439" indent="-284506" eaLnBrk="0" hangingPunct="0">
              <a:spcBef>
                <a:spcPct val="30000"/>
              </a:spcBef>
              <a:defRPr sz="1200">
                <a:solidFill>
                  <a:schemeClr val="tx1"/>
                </a:solidFill>
                <a:latin typeface="Arial" pitchFamily="34" charset="0"/>
                <a:ea typeface="ヒラギノ角ゴ Pro W3" charset="-128"/>
              </a:defRPr>
            </a:lvl2pPr>
            <a:lvl3pPr marL="1138025" indent="-226966" eaLnBrk="0" hangingPunct="0">
              <a:spcBef>
                <a:spcPct val="30000"/>
              </a:spcBef>
              <a:defRPr sz="1200">
                <a:solidFill>
                  <a:schemeClr val="tx1"/>
                </a:solidFill>
                <a:latin typeface="Arial" pitchFamily="34" charset="0"/>
                <a:ea typeface="ＭＳ Ｐゴシック" pitchFamily="34" charset="-128"/>
              </a:defRPr>
            </a:lvl3pPr>
            <a:lvl4pPr marL="1593556" indent="-226966" eaLnBrk="0" hangingPunct="0">
              <a:spcBef>
                <a:spcPct val="30000"/>
              </a:spcBef>
              <a:defRPr sz="1200">
                <a:solidFill>
                  <a:schemeClr val="tx1"/>
                </a:solidFill>
                <a:latin typeface="Arial" pitchFamily="34" charset="0"/>
                <a:ea typeface="ＭＳ Ｐゴシック" pitchFamily="34" charset="-128"/>
              </a:defRPr>
            </a:lvl4pPr>
            <a:lvl5pPr marL="2047488" indent="-226966" eaLnBrk="0" hangingPunct="0">
              <a:spcBef>
                <a:spcPct val="30000"/>
              </a:spcBef>
              <a:defRPr sz="1200">
                <a:solidFill>
                  <a:schemeClr val="tx1"/>
                </a:solidFill>
                <a:latin typeface="Arial" pitchFamily="34" charset="0"/>
                <a:ea typeface="ＭＳ Ｐゴシック" pitchFamily="34" charset="-128"/>
              </a:defRPr>
            </a:lvl5pPr>
            <a:lvl6pPr marL="2507813" indent="-226966"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68139" indent="-226966"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8464" indent="-226966"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8789" indent="-226966"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B41D9908-3F10-4628-8DF3-8820BF484BDF}" type="slidenum">
              <a:rPr lang="en-US" altLang="en-US" smtClean="0">
                <a:ea typeface="ＭＳ Ｐゴシック" pitchFamily="34" charset="-128"/>
              </a:rPr>
              <a:pPr eaLnBrk="1" hangingPunct="1">
                <a:spcBef>
                  <a:spcPct val="0"/>
                </a:spcBef>
              </a:pPr>
              <a:t>42</a:t>
            </a:fld>
            <a:endParaRPr lang="en-US" altLang="en-US">
              <a:ea typeface="ＭＳ Ｐゴシック" pitchFamily="34" charset="-128"/>
            </a:endParaRPr>
          </a:p>
        </p:txBody>
      </p:sp>
    </p:spTree>
    <p:extLst>
      <p:ext uri="{BB962C8B-B14F-4D97-AF65-F5344CB8AC3E}">
        <p14:creationId xmlns:p14="http://schemas.microsoft.com/office/powerpoint/2010/main" val="184732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Population:  members receive an overdose diagnosis from any location (PCP, ED, other)</a:t>
            </a:r>
          </a:p>
          <a:p>
            <a:r>
              <a:rPr lang="en-US" b="1" dirty="0"/>
              <a:t>Overdose definition:</a:t>
            </a:r>
          </a:p>
          <a:p>
            <a:r>
              <a:rPr lang="en-US" sz="1200" kern="1200" dirty="0">
                <a:solidFill>
                  <a:schemeClr val="tx1"/>
                </a:solidFill>
                <a:effectLst/>
                <a:latin typeface="+mn-lt"/>
                <a:ea typeface="+mn-ea"/>
                <a:cs typeface="+mn-cs"/>
              </a:rPr>
              <a:t>History of any overdose during lifetime as recorded in UPMC claims data, with overdose defined as:</a:t>
            </a:r>
          </a:p>
          <a:p>
            <a:r>
              <a:rPr lang="en-US" sz="1200" kern="1200" dirty="0">
                <a:solidFill>
                  <a:schemeClr val="tx1"/>
                </a:solidFill>
                <a:effectLst/>
                <a:latin typeface="+mn-lt"/>
                <a:ea typeface="+mn-ea"/>
                <a:cs typeface="+mn-cs"/>
              </a:rPr>
              <a:t>ICD 10 Diagnosis Code: T36 – T50 (Poisoning by, adverse effects of and underdosing of drugs, medicaments and biological substance)</a:t>
            </a:r>
            <a:endParaRPr lang="en-US" b="1" dirty="0"/>
          </a:p>
        </p:txBody>
      </p:sp>
      <p:sp>
        <p:nvSpPr>
          <p:cNvPr id="4" name="Slide Number Placeholder 3"/>
          <p:cNvSpPr>
            <a:spLocks noGrp="1"/>
          </p:cNvSpPr>
          <p:nvPr>
            <p:ph type="sldNum" sz="quarter" idx="10"/>
          </p:nvPr>
        </p:nvSpPr>
        <p:spPr/>
        <p:txBody>
          <a:bodyPr/>
          <a:lstStyle/>
          <a:p>
            <a:fld id="{89557F8D-41A5-3C4A-A462-FE7C10BECEC1}" type="slidenum">
              <a:rPr lang="en-US" smtClean="0"/>
              <a:t>51</a:t>
            </a:fld>
            <a:endParaRPr lang="en-US"/>
          </a:p>
        </p:txBody>
      </p:sp>
    </p:spTree>
    <p:extLst>
      <p:ext uri="{BB962C8B-B14F-4D97-AF65-F5344CB8AC3E}">
        <p14:creationId xmlns:p14="http://schemas.microsoft.com/office/powerpoint/2010/main" val="4052751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67 chronic disease codes</a:t>
            </a:r>
            <a:r>
              <a:rPr lang="en-US" baseline="0" dirty="0"/>
              <a:t> create 13 distinct “genres” of chronic disease similarities (with 3 subgenres each).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2AE535-E23E-4449-ACD4-F681F401DC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695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211D3-CB87-48FA-9B84-2622353F6CB1}" type="slidenum">
              <a:rPr lang="en-US" smtClean="0"/>
              <a:pPr/>
              <a:t>62</a:t>
            </a:fld>
            <a:endParaRPr lang="en-US" dirty="0"/>
          </a:p>
        </p:txBody>
      </p:sp>
    </p:spTree>
    <p:extLst>
      <p:ext uri="{BB962C8B-B14F-4D97-AF65-F5344CB8AC3E}">
        <p14:creationId xmlns:p14="http://schemas.microsoft.com/office/powerpoint/2010/main" val="2908441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22B0C9-709E-F342-888E-397D0FFF96B5}" type="datetimeFigureOut">
              <a:rPr lang="en-US" smtClean="0"/>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896E6-2520-3E47-84DF-AE0C8B25C380}" type="slidenum">
              <a:rPr lang="en-US" smtClean="0"/>
              <a:t>‹#›</a:t>
            </a:fld>
            <a:endParaRPr lang="en-US"/>
          </a:p>
        </p:txBody>
      </p:sp>
    </p:spTree>
    <p:extLst>
      <p:ext uri="{BB962C8B-B14F-4D97-AF65-F5344CB8AC3E}">
        <p14:creationId xmlns:p14="http://schemas.microsoft.com/office/powerpoint/2010/main" val="3004606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22B0C9-709E-F342-888E-397D0FFF96B5}" type="datetimeFigureOut">
              <a:rPr lang="en-US" smtClean="0"/>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896E6-2520-3E47-84DF-AE0C8B25C380}" type="slidenum">
              <a:rPr lang="en-US" smtClean="0"/>
              <a:t>‹#›</a:t>
            </a:fld>
            <a:endParaRPr lang="en-US"/>
          </a:p>
        </p:txBody>
      </p:sp>
    </p:spTree>
    <p:extLst>
      <p:ext uri="{BB962C8B-B14F-4D97-AF65-F5344CB8AC3E}">
        <p14:creationId xmlns:p14="http://schemas.microsoft.com/office/powerpoint/2010/main" val="361016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22B0C9-709E-F342-888E-397D0FFF96B5}" type="datetimeFigureOut">
              <a:rPr lang="en-US" smtClean="0"/>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896E6-2520-3E47-84DF-AE0C8B25C380}" type="slidenum">
              <a:rPr lang="en-US" smtClean="0"/>
              <a:t>‹#›</a:t>
            </a:fld>
            <a:endParaRPr lang="en-US"/>
          </a:p>
        </p:txBody>
      </p:sp>
    </p:spTree>
    <p:extLst>
      <p:ext uri="{BB962C8B-B14F-4D97-AF65-F5344CB8AC3E}">
        <p14:creationId xmlns:p14="http://schemas.microsoft.com/office/powerpoint/2010/main" val="1172071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5">
            <a:extLst>
              <a:ext uri="{FF2B5EF4-FFF2-40B4-BE49-F238E27FC236}">
                <a16:creationId xmlns:a16="http://schemas.microsoft.com/office/drawing/2014/main" id="{20906092-4F68-7EE5-A7C5-7EBE0774FF44}"/>
              </a:ext>
            </a:extLst>
          </p:cNvPr>
          <p:cNvSpPr>
            <a:spLocks noGrp="1"/>
          </p:cNvSpPr>
          <p:nvPr>
            <p:ph type="title" hasCustomPrompt="1"/>
          </p:nvPr>
        </p:nvSpPr>
        <p:spPr>
          <a:xfrm>
            <a:off x="838200" y="145224"/>
            <a:ext cx="10515600" cy="529376"/>
          </a:xfrm>
          <a:prstGeom prst="rect">
            <a:avLst/>
          </a:prstGeom>
        </p:spPr>
        <p:txBody>
          <a:bodyPr/>
          <a:lstStyle>
            <a:lvl1pPr algn="ctr">
              <a:defRPr sz="4267" b="1">
                <a:solidFill>
                  <a:schemeClr val="tx2"/>
                </a:solidFill>
                <a:latin typeface="+mn-lt"/>
              </a:defRPr>
            </a:lvl1pPr>
          </a:lstStyle>
          <a:p>
            <a:r>
              <a:rPr lang="en-US" dirty="0"/>
              <a:t>Click to edit Master title slide</a:t>
            </a:r>
          </a:p>
        </p:txBody>
      </p:sp>
    </p:spTree>
    <p:extLst>
      <p:ext uri="{BB962C8B-B14F-4D97-AF65-F5344CB8AC3E}">
        <p14:creationId xmlns:p14="http://schemas.microsoft.com/office/powerpoint/2010/main" val="221465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5">
            <a:extLst>
              <a:ext uri="{FF2B5EF4-FFF2-40B4-BE49-F238E27FC236}">
                <a16:creationId xmlns:a16="http://schemas.microsoft.com/office/drawing/2014/main" id="{20906092-4F68-7EE5-A7C5-7EBE0774FF44}"/>
              </a:ext>
            </a:extLst>
          </p:cNvPr>
          <p:cNvSpPr>
            <a:spLocks noGrp="1"/>
          </p:cNvSpPr>
          <p:nvPr>
            <p:ph type="title" hasCustomPrompt="1"/>
          </p:nvPr>
        </p:nvSpPr>
        <p:spPr>
          <a:xfrm>
            <a:off x="838200" y="145224"/>
            <a:ext cx="10515600" cy="529376"/>
          </a:xfrm>
          <a:prstGeom prst="rect">
            <a:avLst/>
          </a:prstGeom>
        </p:spPr>
        <p:txBody>
          <a:bodyPr/>
          <a:lstStyle>
            <a:lvl1pPr algn="ctr">
              <a:defRPr sz="4267" b="1">
                <a:solidFill>
                  <a:schemeClr val="tx2"/>
                </a:solidFill>
                <a:latin typeface="+mn-lt"/>
              </a:defRPr>
            </a:lvl1pPr>
          </a:lstStyle>
          <a:p>
            <a:r>
              <a:rPr lang="en-US" dirty="0"/>
              <a:t>Click to edit Master title slide</a:t>
            </a:r>
          </a:p>
        </p:txBody>
      </p:sp>
    </p:spTree>
    <p:extLst>
      <p:ext uri="{BB962C8B-B14F-4D97-AF65-F5344CB8AC3E}">
        <p14:creationId xmlns:p14="http://schemas.microsoft.com/office/powerpoint/2010/main" val="180565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5">
            <a:extLst>
              <a:ext uri="{FF2B5EF4-FFF2-40B4-BE49-F238E27FC236}">
                <a16:creationId xmlns:a16="http://schemas.microsoft.com/office/drawing/2014/main" id="{20906092-4F68-7EE5-A7C5-7EBE0774FF44}"/>
              </a:ext>
            </a:extLst>
          </p:cNvPr>
          <p:cNvSpPr>
            <a:spLocks noGrp="1"/>
          </p:cNvSpPr>
          <p:nvPr>
            <p:ph type="title" hasCustomPrompt="1"/>
          </p:nvPr>
        </p:nvSpPr>
        <p:spPr>
          <a:xfrm>
            <a:off x="838200" y="145224"/>
            <a:ext cx="10515600" cy="529376"/>
          </a:xfrm>
          <a:prstGeom prst="rect">
            <a:avLst/>
          </a:prstGeom>
        </p:spPr>
        <p:txBody>
          <a:bodyPr/>
          <a:lstStyle>
            <a:lvl1pPr algn="ctr">
              <a:defRPr sz="4267" b="1">
                <a:solidFill>
                  <a:schemeClr val="tx2"/>
                </a:solidFill>
                <a:latin typeface="+mn-lt"/>
              </a:defRPr>
            </a:lvl1pPr>
          </a:lstStyle>
          <a:p>
            <a:r>
              <a:rPr lang="en-US" dirty="0"/>
              <a:t>Click to edit Master title slide</a:t>
            </a:r>
          </a:p>
        </p:txBody>
      </p:sp>
    </p:spTree>
    <p:extLst>
      <p:ext uri="{BB962C8B-B14F-4D97-AF65-F5344CB8AC3E}">
        <p14:creationId xmlns:p14="http://schemas.microsoft.com/office/powerpoint/2010/main" val="356426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5">
            <a:extLst>
              <a:ext uri="{FF2B5EF4-FFF2-40B4-BE49-F238E27FC236}">
                <a16:creationId xmlns:a16="http://schemas.microsoft.com/office/drawing/2014/main" id="{20906092-4F68-7EE5-A7C5-7EBE0774FF44}"/>
              </a:ext>
            </a:extLst>
          </p:cNvPr>
          <p:cNvSpPr>
            <a:spLocks noGrp="1"/>
          </p:cNvSpPr>
          <p:nvPr>
            <p:ph type="title" hasCustomPrompt="1"/>
          </p:nvPr>
        </p:nvSpPr>
        <p:spPr>
          <a:xfrm>
            <a:off x="838200" y="145224"/>
            <a:ext cx="10515600" cy="529376"/>
          </a:xfrm>
          <a:prstGeom prst="rect">
            <a:avLst/>
          </a:prstGeom>
        </p:spPr>
        <p:txBody>
          <a:bodyPr/>
          <a:lstStyle>
            <a:lvl1pPr algn="ctr">
              <a:defRPr sz="4267" b="1">
                <a:solidFill>
                  <a:schemeClr val="tx2"/>
                </a:solidFill>
                <a:latin typeface="+mn-lt"/>
              </a:defRPr>
            </a:lvl1pPr>
          </a:lstStyle>
          <a:p>
            <a:r>
              <a:rPr lang="en-US" dirty="0"/>
              <a:t>Click to edit Master title slide</a:t>
            </a:r>
          </a:p>
        </p:txBody>
      </p:sp>
    </p:spTree>
    <p:extLst>
      <p:ext uri="{BB962C8B-B14F-4D97-AF65-F5344CB8AC3E}">
        <p14:creationId xmlns:p14="http://schemas.microsoft.com/office/powerpoint/2010/main" val="121544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itle 15">
            <a:extLst>
              <a:ext uri="{FF2B5EF4-FFF2-40B4-BE49-F238E27FC236}">
                <a16:creationId xmlns:a16="http://schemas.microsoft.com/office/drawing/2014/main" id="{20906092-4F68-7EE5-A7C5-7EBE0774FF44}"/>
              </a:ext>
            </a:extLst>
          </p:cNvPr>
          <p:cNvSpPr>
            <a:spLocks noGrp="1"/>
          </p:cNvSpPr>
          <p:nvPr>
            <p:ph type="title" hasCustomPrompt="1"/>
          </p:nvPr>
        </p:nvSpPr>
        <p:spPr>
          <a:xfrm>
            <a:off x="838200" y="145224"/>
            <a:ext cx="10515600" cy="529376"/>
          </a:xfrm>
          <a:prstGeom prst="rect">
            <a:avLst/>
          </a:prstGeom>
        </p:spPr>
        <p:txBody>
          <a:bodyPr/>
          <a:lstStyle>
            <a:lvl1pPr algn="ctr">
              <a:defRPr sz="4267" b="1">
                <a:solidFill>
                  <a:schemeClr val="tx2"/>
                </a:solidFill>
                <a:latin typeface="+mn-lt"/>
              </a:defRPr>
            </a:lvl1pPr>
          </a:lstStyle>
          <a:p>
            <a:r>
              <a:rPr lang="en-US" dirty="0"/>
              <a:t>Click to edit Master title slide</a:t>
            </a:r>
          </a:p>
        </p:txBody>
      </p:sp>
    </p:spTree>
    <p:extLst>
      <p:ext uri="{BB962C8B-B14F-4D97-AF65-F5344CB8AC3E}">
        <p14:creationId xmlns:p14="http://schemas.microsoft.com/office/powerpoint/2010/main" val="105345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0667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6_Title Slide">
    <p:spTree>
      <p:nvGrpSpPr>
        <p:cNvPr id="1" name=""/>
        <p:cNvGrpSpPr/>
        <p:nvPr/>
      </p:nvGrpSpPr>
      <p:grpSpPr>
        <a:xfrm>
          <a:off x="0" y="0"/>
          <a:ext cx="0" cy="0"/>
          <a:chOff x="0" y="0"/>
          <a:chExt cx="0" cy="0"/>
        </a:xfrm>
      </p:grpSpPr>
      <p:sp>
        <p:nvSpPr>
          <p:cNvPr id="2" name="Rectangle 5"/>
          <p:cNvSpPr>
            <a:spLocks noChangeArrowheads="1"/>
          </p:cNvSpPr>
          <p:nvPr/>
        </p:nvSpPr>
        <p:spPr bwMode="auto">
          <a:xfrm>
            <a:off x="0" y="0"/>
            <a:ext cx="12192000" cy="68580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sz="3200">
              <a:latin typeface="Open Sans Regular" charset="0"/>
            </a:endParaRPr>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193800"/>
            <a:ext cx="4572000" cy="40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_Plaid-Digital_FINAL-NEW.png"/>
          <p:cNvPicPr>
            <a:picLocks noChangeAspect="1"/>
          </p:cNvPicPr>
          <p:nvPr/>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609601" y="0"/>
            <a:ext cx="1054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0"/>
            <a:ext cx="12192000" cy="68580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sz="3200">
              <a:latin typeface="Open Sans Regular" charset="0"/>
            </a:endParaRPr>
          </a:p>
        </p:txBody>
      </p:sp>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46400" y="1193800"/>
            <a:ext cx="4572000" cy="40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_Plaid-Digital_FINAL-NEW.png"/>
          <p:cNvPicPr>
            <a:picLocks noChangeAspect="1"/>
          </p:cNvPicPr>
          <p:nvPr userDrawn="1"/>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609601" y="0"/>
            <a:ext cx="1054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62441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0"/>
          </p:nvPr>
        </p:nvSpPr>
        <p:spPr>
          <a:xfrm>
            <a:off x="609600" y="1600200"/>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014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22B0C9-709E-F342-888E-397D0FFF96B5}" type="datetimeFigureOut">
              <a:rPr lang="en-US" smtClean="0"/>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896E6-2520-3E47-84DF-AE0C8B25C380}" type="slidenum">
              <a:rPr lang="en-US" smtClean="0"/>
              <a:t>‹#›</a:t>
            </a:fld>
            <a:endParaRPr lang="en-US"/>
          </a:p>
        </p:txBody>
      </p:sp>
    </p:spTree>
    <p:extLst>
      <p:ext uri="{BB962C8B-B14F-4D97-AF65-F5344CB8AC3E}">
        <p14:creationId xmlns:p14="http://schemas.microsoft.com/office/powerpoint/2010/main" val="3289599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9749968-63F8-4224-8BE7-012AD6ECEFCD}" type="slidenum">
              <a:rPr lang="en-US" smtClean="0">
                <a:solidFill>
                  <a:srgbClr val="FFFFFF"/>
                </a:solidFill>
              </a:rPr>
              <a:pPr/>
              <a:t>‹#›</a:t>
            </a:fld>
            <a:endParaRPr lang="en-US" dirty="0">
              <a:solidFill>
                <a:srgbClr val="FFFFFF"/>
              </a:solidFill>
            </a:endParaRPr>
          </a:p>
        </p:txBody>
      </p:sp>
      <p:pic>
        <p:nvPicPr>
          <p:cNvPr id="4" name="Picture 3" descr="Mobius Health Plan Logo PP.jpg"/>
          <p:cNvPicPr>
            <a:picLocks noChangeAspect="1"/>
          </p:cNvPicPr>
          <p:nvPr userDrawn="1"/>
        </p:nvPicPr>
        <p:blipFill>
          <a:blip r:embed="rId2" cstate="print"/>
          <a:stretch>
            <a:fillRect/>
          </a:stretch>
        </p:blipFill>
        <p:spPr>
          <a:xfrm>
            <a:off x="7757902" y="6118414"/>
            <a:ext cx="4165159" cy="344155"/>
          </a:xfrm>
          <a:prstGeom prst="rect">
            <a:avLst/>
          </a:prstGeom>
        </p:spPr>
      </p:pic>
    </p:spTree>
    <p:extLst>
      <p:ext uri="{BB962C8B-B14F-4D97-AF65-F5344CB8AC3E}">
        <p14:creationId xmlns:p14="http://schemas.microsoft.com/office/powerpoint/2010/main" val="2324337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22B0C9-709E-F342-888E-397D0FFF96B5}" type="datetimeFigureOut">
              <a:rPr lang="en-US" smtClean="0"/>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896E6-2520-3E47-84DF-AE0C8B25C380}" type="slidenum">
              <a:rPr lang="en-US" smtClean="0"/>
              <a:t>‹#›</a:t>
            </a:fld>
            <a:endParaRPr lang="en-US"/>
          </a:p>
        </p:txBody>
      </p:sp>
    </p:spTree>
    <p:extLst>
      <p:ext uri="{BB962C8B-B14F-4D97-AF65-F5344CB8AC3E}">
        <p14:creationId xmlns:p14="http://schemas.microsoft.com/office/powerpoint/2010/main" val="2308197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22B0C9-709E-F342-888E-397D0FFF96B5}" type="datetimeFigureOut">
              <a:rPr lang="en-US" smtClean="0"/>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896E6-2520-3E47-84DF-AE0C8B25C380}" type="slidenum">
              <a:rPr lang="en-US" smtClean="0"/>
              <a:t>‹#›</a:t>
            </a:fld>
            <a:endParaRPr lang="en-US"/>
          </a:p>
        </p:txBody>
      </p:sp>
    </p:spTree>
    <p:extLst>
      <p:ext uri="{BB962C8B-B14F-4D97-AF65-F5344CB8AC3E}">
        <p14:creationId xmlns:p14="http://schemas.microsoft.com/office/powerpoint/2010/main" val="534506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22B0C9-709E-F342-888E-397D0FFF96B5}" type="datetimeFigureOut">
              <a:rPr lang="en-US" smtClean="0"/>
              <a:t>9/19/24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6896E6-2520-3E47-84DF-AE0C8B25C380}" type="slidenum">
              <a:rPr lang="en-US" smtClean="0"/>
              <a:t>‹#›</a:t>
            </a:fld>
            <a:endParaRPr lang="en-US"/>
          </a:p>
        </p:txBody>
      </p:sp>
    </p:spTree>
    <p:extLst>
      <p:ext uri="{BB962C8B-B14F-4D97-AF65-F5344CB8AC3E}">
        <p14:creationId xmlns:p14="http://schemas.microsoft.com/office/powerpoint/2010/main" val="3351346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22B0C9-709E-F342-888E-397D0FFF96B5}" type="datetimeFigureOut">
              <a:rPr lang="en-US" smtClean="0"/>
              <a:t>9/19/24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6896E6-2520-3E47-84DF-AE0C8B25C380}" type="slidenum">
              <a:rPr lang="en-US" smtClean="0"/>
              <a:t>‹#›</a:t>
            </a:fld>
            <a:endParaRPr lang="en-US"/>
          </a:p>
        </p:txBody>
      </p:sp>
    </p:spTree>
    <p:extLst>
      <p:ext uri="{BB962C8B-B14F-4D97-AF65-F5344CB8AC3E}">
        <p14:creationId xmlns:p14="http://schemas.microsoft.com/office/powerpoint/2010/main" val="1219361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2B0C9-709E-F342-888E-397D0FFF96B5}" type="datetimeFigureOut">
              <a:rPr lang="en-US" smtClean="0"/>
              <a:t>9/19/24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6896E6-2520-3E47-84DF-AE0C8B25C380}" type="slidenum">
              <a:rPr lang="en-US" smtClean="0"/>
              <a:t>‹#›</a:t>
            </a:fld>
            <a:endParaRPr lang="en-US"/>
          </a:p>
        </p:txBody>
      </p:sp>
    </p:spTree>
    <p:extLst>
      <p:ext uri="{BB962C8B-B14F-4D97-AF65-F5344CB8AC3E}">
        <p14:creationId xmlns:p14="http://schemas.microsoft.com/office/powerpoint/2010/main" val="791624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22B0C9-709E-F342-888E-397D0FFF96B5}" type="datetimeFigureOut">
              <a:rPr lang="en-US" smtClean="0"/>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896E6-2520-3E47-84DF-AE0C8B25C380}" type="slidenum">
              <a:rPr lang="en-US" smtClean="0"/>
              <a:t>‹#›</a:t>
            </a:fld>
            <a:endParaRPr lang="en-US"/>
          </a:p>
        </p:txBody>
      </p:sp>
    </p:spTree>
    <p:extLst>
      <p:ext uri="{BB962C8B-B14F-4D97-AF65-F5344CB8AC3E}">
        <p14:creationId xmlns:p14="http://schemas.microsoft.com/office/powerpoint/2010/main" val="2472958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22B0C9-709E-F342-888E-397D0FFF96B5}" type="datetimeFigureOut">
              <a:rPr lang="en-US" smtClean="0"/>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896E6-2520-3E47-84DF-AE0C8B25C380}" type="slidenum">
              <a:rPr lang="en-US" smtClean="0"/>
              <a:t>‹#›</a:t>
            </a:fld>
            <a:endParaRPr lang="en-US"/>
          </a:p>
        </p:txBody>
      </p:sp>
    </p:spTree>
    <p:extLst>
      <p:ext uri="{BB962C8B-B14F-4D97-AF65-F5344CB8AC3E}">
        <p14:creationId xmlns:p14="http://schemas.microsoft.com/office/powerpoint/2010/main" val="3292958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t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a:scene3d>
            <a:camera prst="orthographicFront"/>
            <a:lightRig rig="threePt" dir="t"/>
          </a:scene3d>
          <a:sp3d>
            <a:bevelT prst="slope"/>
          </a:sp3d>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2B0C9-709E-F342-888E-397D0FFF96B5}" type="datetimeFigureOut">
              <a:rPr lang="en-US" smtClean="0"/>
              <a:t>9/19/24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6896E6-2520-3E47-84DF-AE0C8B25C380}" type="slidenum">
              <a:rPr lang="en-US" smtClean="0"/>
              <a:t>‹#›</a:t>
            </a:fld>
            <a:endParaRPr lang="en-US"/>
          </a:p>
        </p:txBody>
      </p:sp>
      <p:pic>
        <p:nvPicPr>
          <p:cNvPr id="7" name="Picture 6"/>
          <p:cNvPicPr>
            <a:picLocks noChangeAspect="1"/>
          </p:cNvPicPr>
          <p:nvPr userDrawn="1"/>
        </p:nvPicPr>
        <p:blipFill>
          <a:blip r:embed="rId22">
            <a:alphaModFix amt="6000"/>
            <a:extLst>
              <a:ext uri="{28A0092B-C50C-407E-A947-70E740481C1C}">
                <a14:useLocalDpi xmlns:a14="http://schemas.microsoft.com/office/drawing/2010/main" val="0"/>
              </a:ext>
            </a:extLst>
          </a:blip>
          <a:stretch>
            <a:fillRect/>
          </a:stretch>
        </p:blipFill>
        <p:spPr>
          <a:xfrm rot="1192162">
            <a:off x="6504917" y="696353"/>
            <a:ext cx="6324189" cy="6324189"/>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194437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accent4">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hyperlink" Target="https://www.kff.org/5aa65d0/" TargetMode="Externa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5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21" name="Straight Connector 11"/>
          <p:cNvCxnSpPr>
            <a:cxnSpLocks noChangeShapeType="1"/>
          </p:cNvCxnSpPr>
          <p:nvPr/>
        </p:nvCxnSpPr>
        <p:spPr bwMode="auto">
          <a:xfrm>
            <a:off x="2946400" y="4648200"/>
            <a:ext cx="73152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cxnSp>
      <p:sp>
        <p:nvSpPr>
          <p:cNvPr id="5122" name="Text Placeholder 14"/>
          <p:cNvSpPr txBox="1">
            <a:spLocks/>
          </p:cNvSpPr>
          <p:nvPr/>
        </p:nvSpPr>
        <p:spPr bwMode="auto">
          <a:xfrm>
            <a:off x="2844800" y="2717800"/>
            <a:ext cx="8940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ts val="0"/>
              </a:spcBef>
            </a:pPr>
            <a:r>
              <a:rPr lang="en-US" altLang="x-none" sz="4267" dirty="0">
                <a:solidFill>
                  <a:schemeClr val="bg1"/>
                </a:solidFill>
                <a:ea typeface="ＭＳ Ｐゴシック" charset="-128"/>
              </a:rPr>
              <a:t>CMU 10-742</a:t>
            </a:r>
            <a:br>
              <a:rPr lang="en-US" altLang="x-none" sz="4267" dirty="0">
                <a:solidFill>
                  <a:schemeClr val="bg1"/>
                </a:solidFill>
                <a:ea typeface="ＭＳ Ｐゴシック" charset="-128"/>
              </a:rPr>
            </a:br>
            <a:r>
              <a:rPr lang="en-US" altLang="x-none" sz="4267" dirty="0">
                <a:solidFill>
                  <a:schemeClr val="bg1"/>
                </a:solidFill>
                <a:ea typeface="ＭＳ Ｐゴシック" charset="-128"/>
              </a:rPr>
              <a:t>Machine Learning in Healthcare </a:t>
            </a:r>
          </a:p>
        </p:txBody>
      </p:sp>
      <p:sp>
        <p:nvSpPr>
          <p:cNvPr id="5123" name="Text Placeholder 16"/>
          <p:cNvSpPr txBox="1">
            <a:spLocks/>
          </p:cNvSpPr>
          <p:nvPr/>
        </p:nvSpPr>
        <p:spPr bwMode="auto">
          <a:xfrm>
            <a:off x="2844800" y="4851400"/>
            <a:ext cx="7010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ct val="20000"/>
              </a:spcBef>
            </a:pPr>
            <a:r>
              <a:rPr lang="en-US" altLang="x-none" sz="2133" dirty="0">
                <a:solidFill>
                  <a:srgbClr val="FFFFFF"/>
                </a:solidFill>
                <a:ea typeface="ＭＳ Ｐゴシック" charset="-128"/>
              </a:rPr>
              <a:t>Lecture 8: Paying for Health Care</a:t>
            </a:r>
          </a:p>
          <a:p>
            <a:pPr>
              <a:spcBef>
                <a:spcPct val="20000"/>
              </a:spcBef>
            </a:pPr>
            <a:r>
              <a:rPr lang="en-US" altLang="x-none" sz="2133" i="1" dirty="0">
                <a:solidFill>
                  <a:srgbClr val="FFFFFF"/>
                </a:solidFill>
                <a:ea typeface="ＭＳ Ｐゴシック" charset="-128"/>
              </a:rPr>
              <a:t>Pamela Peele</a:t>
            </a:r>
          </a:p>
        </p:txBody>
      </p:sp>
    </p:spTree>
    <p:extLst>
      <p:ext uri="{BB962C8B-B14F-4D97-AF65-F5344CB8AC3E}">
        <p14:creationId xmlns:p14="http://schemas.microsoft.com/office/powerpoint/2010/main" val="178644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98D1-474C-14B1-FA42-83A65EFDB03B}"/>
              </a:ext>
            </a:extLst>
          </p:cNvPr>
          <p:cNvSpPr>
            <a:spLocks noGrp="1"/>
          </p:cNvSpPr>
          <p:nvPr>
            <p:ph type="title"/>
          </p:nvPr>
        </p:nvSpPr>
        <p:spPr/>
        <p:txBody>
          <a:bodyPr/>
          <a:lstStyle/>
          <a:p>
            <a:r>
              <a:rPr lang="en-US" dirty="0"/>
              <a:t>Medicare Advantage (Part C)</a:t>
            </a:r>
          </a:p>
        </p:txBody>
      </p:sp>
      <p:sp>
        <p:nvSpPr>
          <p:cNvPr id="3" name="TextBox 2">
            <a:extLst>
              <a:ext uri="{FF2B5EF4-FFF2-40B4-BE49-F238E27FC236}">
                <a16:creationId xmlns:a16="http://schemas.microsoft.com/office/drawing/2014/main" id="{97E3BC49-5C8A-D16C-F434-65D1270A7F14}"/>
              </a:ext>
            </a:extLst>
          </p:cNvPr>
          <p:cNvSpPr txBox="1"/>
          <p:nvPr/>
        </p:nvSpPr>
        <p:spPr>
          <a:xfrm>
            <a:off x="672547" y="1590670"/>
            <a:ext cx="10830339" cy="523220"/>
          </a:xfrm>
          <a:prstGeom prst="rect">
            <a:avLst/>
          </a:prstGeom>
          <a:noFill/>
        </p:spPr>
        <p:txBody>
          <a:bodyPr wrap="square" rtlCol="0">
            <a:spAutoFit/>
          </a:bodyPr>
          <a:lstStyle/>
          <a:p>
            <a:pPr marL="0" indent="0">
              <a:spcAft>
                <a:spcPts val="1200"/>
              </a:spcAft>
              <a:buClr>
                <a:srgbClr val="7EB2D5"/>
              </a:buClr>
              <a:buNone/>
            </a:pPr>
            <a:r>
              <a:rPr lang="en-US" sz="2800" b="1" dirty="0">
                <a:solidFill>
                  <a:schemeClr val="accent4">
                    <a:lumMod val="40000"/>
                    <a:lumOff val="60000"/>
                  </a:schemeClr>
                </a:solidFill>
                <a:cs typeface="Arial" panose="020B0604020202020204" pitchFamily="34" charset="0"/>
              </a:rPr>
              <a:t>Major differences between Medicare Advantage and Original Medicare</a:t>
            </a:r>
            <a:endParaRPr lang="en-US" sz="1800" dirty="0">
              <a:solidFill>
                <a:schemeClr val="accent4">
                  <a:lumMod val="40000"/>
                  <a:lumOff val="60000"/>
                </a:schemeClr>
              </a:solidFill>
              <a:cs typeface="Arial" panose="020B0604020202020204" pitchFamily="34" charset="0"/>
            </a:endParaRPr>
          </a:p>
        </p:txBody>
      </p:sp>
      <p:graphicFrame>
        <p:nvGraphicFramePr>
          <p:cNvPr id="10" name="Table 9">
            <a:extLst>
              <a:ext uri="{FF2B5EF4-FFF2-40B4-BE49-F238E27FC236}">
                <a16:creationId xmlns:a16="http://schemas.microsoft.com/office/drawing/2014/main" id="{8A549802-D386-2D47-C031-6F50DA203A2C}"/>
              </a:ext>
            </a:extLst>
          </p:cNvPr>
          <p:cNvGraphicFramePr>
            <a:graphicFrameLocks noGrp="1"/>
          </p:cNvGraphicFramePr>
          <p:nvPr>
            <p:extLst>
              <p:ext uri="{D42A27DB-BD31-4B8C-83A1-F6EECF244321}">
                <p14:modId xmlns:p14="http://schemas.microsoft.com/office/powerpoint/2010/main" val="3569897806"/>
              </p:ext>
            </p:extLst>
          </p:nvPr>
        </p:nvGraphicFramePr>
        <p:xfrm>
          <a:off x="623888" y="2274248"/>
          <a:ext cx="10944225" cy="4583326"/>
        </p:xfrm>
        <a:graphic>
          <a:graphicData uri="http://schemas.openxmlformats.org/drawingml/2006/table">
            <a:tbl>
              <a:tblPr firstRow="1" bandRow="1">
                <a:tableStyleId>{2D5ABB26-0587-4C30-8999-92F81FD0307C}</a:tableStyleId>
              </a:tblPr>
              <a:tblGrid>
                <a:gridCol w="2032737">
                  <a:extLst>
                    <a:ext uri="{9D8B030D-6E8A-4147-A177-3AD203B41FA5}">
                      <a16:colId xmlns:a16="http://schemas.microsoft.com/office/drawing/2014/main" val="3717506913"/>
                    </a:ext>
                  </a:extLst>
                </a:gridCol>
                <a:gridCol w="4299072">
                  <a:extLst>
                    <a:ext uri="{9D8B030D-6E8A-4147-A177-3AD203B41FA5}">
                      <a16:colId xmlns:a16="http://schemas.microsoft.com/office/drawing/2014/main" val="3439579095"/>
                    </a:ext>
                  </a:extLst>
                </a:gridCol>
                <a:gridCol w="4612416">
                  <a:extLst>
                    <a:ext uri="{9D8B030D-6E8A-4147-A177-3AD203B41FA5}">
                      <a16:colId xmlns:a16="http://schemas.microsoft.com/office/drawing/2014/main" val="1415484848"/>
                    </a:ext>
                  </a:extLst>
                </a:gridCol>
              </a:tblGrid>
              <a:tr h="373702">
                <a:tc>
                  <a:txBody>
                    <a:bodyPr/>
                    <a:lstStyle/>
                    <a:p>
                      <a:pPr algn="ctr"/>
                      <a:endParaRPr lang="en-US" sz="2800" b="1" dirty="0"/>
                    </a:p>
                  </a:txBody>
                  <a:tcPr anchor="ctr">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2400" b="1" dirty="0">
                          <a:solidFill>
                            <a:schemeClr val="accent4">
                              <a:lumMod val="40000"/>
                              <a:lumOff val="60000"/>
                            </a:schemeClr>
                          </a:solidFill>
                        </a:rPr>
                        <a:t>Medicare Advantage</a:t>
                      </a:r>
                    </a:p>
                  </a:txBody>
                  <a:tcPr anchor="ctr">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2400" b="1" dirty="0">
                          <a:solidFill>
                            <a:schemeClr val="accent4">
                              <a:lumMod val="40000"/>
                              <a:lumOff val="60000"/>
                            </a:schemeClr>
                          </a:solidFill>
                        </a:rPr>
                        <a:t>Original Medicare</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4430659"/>
                  </a:ext>
                </a:extLst>
              </a:tr>
              <a:tr h="1334697">
                <a:tc>
                  <a:txBody>
                    <a:bodyPr/>
                    <a:lstStyle/>
                    <a:p>
                      <a:pPr algn="ctr"/>
                      <a:r>
                        <a:rPr lang="en-US" sz="2400" b="1" dirty="0">
                          <a:solidFill>
                            <a:schemeClr val="accent4">
                              <a:lumMod val="40000"/>
                              <a:lumOff val="60000"/>
                            </a:schemeClr>
                          </a:solidFill>
                        </a:rPr>
                        <a:t>Additional Benefits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dirty="0">
                          <a:solidFill>
                            <a:schemeClr val="accent4">
                              <a:lumMod val="40000"/>
                              <a:lumOff val="60000"/>
                            </a:schemeClr>
                          </a:solidFill>
                        </a:rPr>
                        <a:t>Covers all services and items under Part A and Part B</a:t>
                      </a:r>
                    </a:p>
                    <a:p>
                      <a:pPr marL="285750" indent="-285750" algn="l">
                        <a:buFont typeface="Arial" panose="020B0604020202020204" pitchFamily="34" charset="0"/>
                        <a:buChar char="•"/>
                      </a:pPr>
                      <a:r>
                        <a:rPr lang="en-US" dirty="0">
                          <a:solidFill>
                            <a:schemeClr val="accent4">
                              <a:lumMod val="40000"/>
                              <a:lumOff val="60000"/>
                            </a:schemeClr>
                          </a:solidFill>
                        </a:rPr>
                        <a:t>Many cover additional benefits (e.g., dental, vision, hearing, gym memberships, etc.)</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dirty="0">
                          <a:solidFill>
                            <a:schemeClr val="accent4">
                              <a:lumMod val="40000"/>
                              <a:lumOff val="60000"/>
                            </a:schemeClr>
                          </a:solidFill>
                        </a:rPr>
                        <a:t>Benefits are limited only to services and items covered under Part A and Part B</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9692190"/>
                  </a:ext>
                </a:extLst>
              </a:tr>
              <a:tr h="1334697">
                <a:tc>
                  <a:txBody>
                    <a:bodyPr/>
                    <a:lstStyle/>
                    <a:p>
                      <a:pPr algn="ctr"/>
                      <a:r>
                        <a:rPr lang="en-US" sz="2400" b="1" dirty="0">
                          <a:solidFill>
                            <a:schemeClr val="accent4">
                              <a:lumMod val="40000"/>
                              <a:lumOff val="60000"/>
                            </a:schemeClr>
                          </a:solidFill>
                        </a:rPr>
                        <a:t>Provider Networks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dirty="0">
                          <a:solidFill>
                            <a:schemeClr val="accent4">
                              <a:lumMod val="40000"/>
                              <a:lumOff val="60000"/>
                            </a:schemeClr>
                          </a:solidFill>
                        </a:rPr>
                        <a:t>Access is limited to providers within the plan’s network </a:t>
                      </a:r>
                    </a:p>
                    <a:p>
                      <a:pPr marL="285750" indent="-285750" algn="l">
                        <a:buFont typeface="Arial" panose="020B0604020202020204" pitchFamily="34" charset="0"/>
                        <a:buChar char="•"/>
                      </a:pPr>
                      <a:r>
                        <a:rPr lang="en-US" dirty="0">
                          <a:solidFill>
                            <a:schemeClr val="accent4">
                              <a:lumMod val="40000"/>
                              <a:lumOff val="60000"/>
                            </a:schemeClr>
                          </a:solidFill>
                        </a:rPr>
                        <a:t>Out-of-Network benefits are provided for some plans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dirty="0">
                          <a:solidFill>
                            <a:schemeClr val="accent4">
                              <a:lumMod val="40000"/>
                              <a:lumOff val="60000"/>
                            </a:schemeClr>
                          </a:solidFill>
                        </a:rPr>
                        <a:t>Beneficiaries can see any doctor or hospital who accepts Medicare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0847018"/>
                  </a:ext>
                </a:extLst>
              </a:tr>
              <a:tr h="1267429">
                <a:tc>
                  <a:txBody>
                    <a:bodyPr/>
                    <a:lstStyle/>
                    <a:p>
                      <a:pPr algn="ctr"/>
                      <a:r>
                        <a:rPr lang="en-US" sz="2400" b="1" dirty="0">
                          <a:solidFill>
                            <a:schemeClr val="accent4">
                              <a:lumMod val="40000"/>
                              <a:lumOff val="60000"/>
                            </a:schemeClr>
                          </a:solidFill>
                        </a:rPr>
                        <a:t>Managed Care</a:t>
                      </a:r>
                    </a:p>
                  </a:txBody>
                  <a:tcPr anchor="ctr">
                    <a:lnT w="12700" cap="flat" cmpd="sng" algn="ctr">
                      <a:solidFill>
                        <a:schemeClr val="tx1"/>
                      </a:solidFill>
                      <a:prstDash val="solid"/>
                      <a:round/>
                      <a:headEnd type="none" w="med" len="med"/>
                      <a:tailEnd type="none" w="med" len="med"/>
                    </a:lnT>
                  </a:tcPr>
                </a:tc>
                <a:tc>
                  <a:txBody>
                    <a:bodyPr/>
                    <a:lstStyle/>
                    <a:p>
                      <a:pPr marL="285750" indent="-285750" algn="l">
                        <a:buFont typeface="Arial" panose="020B0604020202020204" pitchFamily="34" charset="0"/>
                        <a:buChar char="•"/>
                      </a:pPr>
                      <a:r>
                        <a:rPr lang="en-US" dirty="0">
                          <a:solidFill>
                            <a:schemeClr val="accent4">
                              <a:lumMod val="40000"/>
                              <a:lumOff val="60000"/>
                            </a:schemeClr>
                          </a:solidFill>
                        </a:rPr>
                        <a:t>Some services may require a prior authorization, requiring evidence to show medical necessity</a:t>
                      </a:r>
                    </a:p>
                  </a:txBody>
                  <a:tcPr anchor="ctr">
                    <a:lnT w="12700" cap="flat" cmpd="sng" algn="ctr">
                      <a:solidFill>
                        <a:schemeClr val="tx1"/>
                      </a:solidFill>
                      <a:prstDash val="solid"/>
                      <a:round/>
                      <a:headEnd type="none" w="med" len="med"/>
                      <a:tailEnd type="none" w="med" len="med"/>
                    </a:lnT>
                  </a:tcPr>
                </a:tc>
                <a:tc>
                  <a:txBody>
                    <a:bodyPr/>
                    <a:lstStyle/>
                    <a:p>
                      <a:pPr marL="285750" lvl="0" indent="-285750" algn="l">
                        <a:buFont typeface="Arial" panose="020B0604020202020204" pitchFamily="34" charset="0"/>
                        <a:buChar char="•"/>
                      </a:pPr>
                      <a:r>
                        <a:rPr lang="en-US" dirty="0">
                          <a:solidFill>
                            <a:schemeClr val="accent4">
                              <a:lumMod val="40000"/>
                              <a:lumOff val="60000"/>
                            </a:schemeClr>
                          </a:solidFill>
                        </a:rPr>
                        <a:t>Not applicable</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31992678"/>
                  </a:ext>
                </a:extLst>
              </a:tr>
            </a:tbl>
          </a:graphicData>
        </a:graphic>
      </p:graphicFrame>
      <p:sp>
        <p:nvSpPr>
          <p:cNvPr id="4" name="Slide Number Placeholder 3">
            <a:extLst>
              <a:ext uri="{FF2B5EF4-FFF2-40B4-BE49-F238E27FC236}">
                <a16:creationId xmlns:a16="http://schemas.microsoft.com/office/drawing/2014/main" id="{9520D954-0D86-35D5-5261-5894FF1CE033}"/>
              </a:ext>
            </a:extLst>
          </p:cNvPr>
          <p:cNvSpPr>
            <a:spLocks noGrp="1"/>
          </p:cNvSpPr>
          <p:nvPr>
            <p:ph type="sldNum" sz="quarter" idx="12"/>
          </p:nvPr>
        </p:nvSpPr>
        <p:spPr/>
        <p:txBody>
          <a:bodyPr/>
          <a:lstStyle/>
          <a:p>
            <a:fld id="{799DC4A8-1FD6-4A87-8072-823973D663D7}" type="slidenum">
              <a:rPr lang="en-US" smtClean="0"/>
              <a:t>10</a:t>
            </a:fld>
            <a:endParaRPr lang="en-US"/>
          </a:p>
        </p:txBody>
      </p:sp>
    </p:spTree>
    <p:extLst>
      <p:ext uri="{BB962C8B-B14F-4D97-AF65-F5344CB8AC3E}">
        <p14:creationId xmlns:p14="http://schemas.microsoft.com/office/powerpoint/2010/main" val="991623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4E8F-F885-E470-5D38-B4CABB1242E1}"/>
              </a:ext>
            </a:extLst>
          </p:cNvPr>
          <p:cNvSpPr>
            <a:spLocks noGrp="1"/>
          </p:cNvSpPr>
          <p:nvPr>
            <p:ph type="title"/>
          </p:nvPr>
        </p:nvSpPr>
        <p:spPr/>
        <p:txBody>
          <a:bodyPr/>
          <a:lstStyle/>
          <a:p>
            <a:r>
              <a:rPr lang="en-US" dirty="0"/>
              <a:t>Medicare Supplemental Plans (Medigap)</a:t>
            </a:r>
          </a:p>
        </p:txBody>
      </p:sp>
      <p:sp>
        <p:nvSpPr>
          <p:cNvPr id="4" name="Content Placeholder 2">
            <a:extLst>
              <a:ext uri="{FF2B5EF4-FFF2-40B4-BE49-F238E27FC236}">
                <a16:creationId xmlns:a16="http://schemas.microsoft.com/office/drawing/2014/main" id="{1E7922AC-6E7D-AC06-967B-4086A5E7E905}"/>
              </a:ext>
            </a:extLst>
          </p:cNvPr>
          <p:cNvSpPr>
            <a:spLocks noGrp="1"/>
          </p:cNvSpPr>
          <p:nvPr>
            <p:ph idx="1"/>
          </p:nvPr>
        </p:nvSpPr>
        <p:spPr>
          <a:xfrm>
            <a:off x="838200" y="1825625"/>
            <a:ext cx="5257800" cy="4351338"/>
          </a:xfrm>
        </p:spPr>
        <p:txBody>
          <a:bodyPr>
            <a:normAutofit/>
          </a:bodyPr>
          <a:lstStyle/>
          <a:p>
            <a:pPr marL="0" indent="0">
              <a:buNone/>
            </a:pPr>
            <a:r>
              <a:rPr lang="en-US" sz="2800" b="1" dirty="0">
                <a:cs typeface="Arial" panose="020B0604020202020204" pitchFamily="34" charset="0"/>
              </a:rPr>
              <a:t>About Medigap</a:t>
            </a:r>
          </a:p>
          <a:p>
            <a:pPr marL="342900" indent="-342900">
              <a:lnSpc>
                <a:spcPct val="110000"/>
              </a:lnSpc>
              <a:buClr>
                <a:schemeClr val="tx1"/>
              </a:buClr>
              <a:buSzPct val="110000"/>
              <a:buFont typeface="Arial" panose="020B0604020202020204" pitchFamily="34" charset="0"/>
              <a:buChar char="•"/>
            </a:pPr>
            <a:r>
              <a:rPr lang="en-US" sz="1800" dirty="0">
                <a:solidFill>
                  <a:schemeClr val="bg1"/>
                </a:solidFill>
                <a:cs typeface="Arial" panose="020B0604020202020204" pitchFamily="34" charset="0"/>
              </a:rPr>
              <a:t>Secondary insurance to Original Medicare (Parts A and B)</a:t>
            </a:r>
          </a:p>
          <a:p>
            <a:pPr marL="342900" indent="-342900">
              <a:lnSpc>
                <a:spcPct val="110000"/>
              </a:lnSpc>
              <a:buClr>
                <a:schemeClr val="tx1"/>
              </a:buClr>
              <a:buSzPct val="110000"/>
              <a:buFont typeface="Arial" panose="020B0604020202020204" pitchFamily="34" charset="0"/>
              <a:buChar char="•"/>
            </a:pPr>
            <a:r>
              <a:rPr lang="en-US" sz="1800" dirty="0">
                <a:solidFill>
                  <a:schemeClr val="bg1"/>
                </a:solidFill>
                <a:cs typeface="Arial" panose="020B0604020202020204" pitchFamily="34" charset="0"/>
              </a:rPr>
              <a:t>Additional monthly premiums</a:t>
            </a:r>
          </a:p>
          <a:p>
            <a:pPr marL="342900" indent="-342900">
              <a:lnSpc>
                <a:spcPct val="110000"/>
              </a:lnSpc>
              <a:buClr>
                <a:schemeClr val="tx1"/>
              </a:buClr>
              <a:buSzPct val="110000"/>
              <a:buFont typeface="Arial" panose="020B0604020202020204" pitchFamily="34" charset="0"/>
              <a:buChar char="•"/>
            </a:pPr>
            <a:r>
              <a:rPr lang="en-US" sz="1800" dirty="0">
                <a:solidFill>
                  <a:schemeClr val="bg1"/>
                </a:solidFill>
                <a:cs typeface="Arial" panose="020B0604020202020204" pitchFamily="34" charset="0"/>
              </a:rPr>
              <a:t>Coverage at any provider nationwide who accepts Original Medicare (i.e., no provider network)</a:t>
            </a:r>
          </a:p>
          <a:p>
            <a:pPr marL="342900" indent="-342900">
              <a:lnSpc>
                <a:spcPct val="110000"/>
              </a:lnSpc>
              <a:buClr>
                <a:schemeClr val="tx1"/>
              </a:buClr>
              <a:buSzPct val="110000"/>
              <a:buFont typeface="Arial" panose="020B0604020202020204" pitchFamily="34" charset="0"/>
              <a:buChar char="•"/>
            </a:pPr>
            <a:r>
              <a:rPr lang="en-US" sz="1800" dirty="0">
                <a:solidFill>
                  <a:schemeClr val="bg1"/>
                </a:solidFill>
                <a:cs typeface="Arial" panose="020B0604020202020204" pitchFamily="34" charset="0"/>
              </a:rPr>
              <a:t>Additional benefits, such as vision, dental, hearing, etc. are NOT covered</a:t>
            </a:r>
          </a:p>
          <a:p>
            <a:pPr marL="342900" indent="-342900">
              <a:lnSpc>
                <a:spcPct val="110000"/>
              </a:lnSpc>
              <a:buClr>
                <a:schemeClr val="tx1"/>
              </a:buClr>
              <a:buSzPct val="110000"/>
              <a:buFont typeface="Arial" panose="020B0604020202020204" pitchFamily="34" charset="0"/>
              <a:buChar char="•"/>
            </a:pPr>
            <a:r>
              <a:rPr lang="en-US" sz="1800" dirty="0">
                <a:solidFill>
                  <a:schemeClr val="bg1"/>
                </a:solidFill>
                <a:cs typeface="Arial" panose="020B0604020202020204" pitchFamily="34" charset="0"/>
              </a:rPr>
              <a:t>Must purchase a separate Part D plan for prescription drug coverage</a:t>
            </a:r>
            <a:endParaRPr lang="en-US" sz="2800" dirty="0">
              <a:solidFill>
                <a:schemeClr val="bg1"/>
              </a:solidFill>
              <a:cs typeface="Arial" panose="020B0604020202020204" pitchFamily="34" charset="0"/>
            </a:endParaRPr>
          </a:p>
          <a:p>
            <a:endParaRPr lang="en-US" dirty="0"/>
          </a:p>
        </p:txBody>
      </p:sp>
      <p:sp>
        <p:nvSpPr>
          <p:cNvPr id="5" name="Content Placeholder 2">
            <a:extLst>
              <a:ext uri="{FF2B5EF4-FFF2-40B4-BE49-F238E27FC236}">
                <a16:creationId xmlns:a16="http://schemas.microsoft.com/office/drawing/2014/main" id="{E7D79AD4-DD75-8CE3-68C5-9FDB37A6D34D}"/>
              </a:ext>
            </a:extLst>
          </p:cNvPr>
          <p:cNvSpPr txBox="1">
            <a:spLocks/>
          </p:cNvSpPr>
          <p:nvPr/>
        </p:nvSpPr>
        <p:spPr>
          <a:xfrm>
            <a:off x="6353175" y="1825625"/>
            <a:ext cx="55245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cs typeface="Arial" panose="020B0604020202020204" pitchFamily="34" charset="0"/>
              </a:rPr>
              <a:t>Medigap Considerations</a:t>
            </a:r>
          </a:p>
          <a:p>
            <a:pPr marL="342900" indent="-342900">
              <a:lnSpc>
                <a:spcPct val="100000"/>
              </a:lnSpc>
              <a:buClr>
                <a:schemeClr val="tx1"/>
              </a:buClr>
              <a:buSzPct val="110000"/>
            </a:pPr>
            <a:r>
              <a:rPr lang="en-US" sz="1800" dirty="0">
                <a:solidFill>
                  <a:schemeClr val="bg1"/>
                </a:solidFill>
                <a:cs typeface="Arial" panose="020B0604020202020204" pitchFamily="34" charset="0"/>
              </a:rPr>
              <a:t>Must have Parts A and B to enroll in Medigap</a:t>
            </a:r>
          </a:p>
          <a:p>
            <a:pPr marL="342900" indent="-342900">
              <a:lnSpc>
                <a:spcPct val="100000"/>
              </a:lnSpc>
              <a:buClr>
                <a:schemeClr val="tx1"/>
              </a:buClr>
              <a:buSzPct val="110000"/>
            </a:pPr>
            <a:r>
              <a:rPr lang="en-US" sz="1800" dirty="0">
                <a:solidFill>
                  <a:schemeClr val="bg1"/>
                </a:solidFill>
                <a:cs typeface="Arial" panose="020B0604020202020204" pitchFamily="34" charset="0"/>
              </a:rPr>
              <a:t>Eligibility begins the month after the 65</a:t>
            </a:r>
            <a:r>
              <a:rPr lang="en-US" sz="1800" baseline="30000" dirty="0">
                <a:solidFill>
                  <a:schemeClr val="bg1"/>
                </a:solidFill>
                <a:cs typeface="Arial" panose="020B0604020202020204" pitchFamily="34" charset="0"/>
              </a:rPr>
              <a:t>th</a:t>
            </a:r>
            <a:r>
              <a:rPr lang="en-US" sz="1800" dirty="0">
                <a:solidFill>
                  <a:schemeClr val="bg1"/>
                </a:solidFill>
                <a:cs typeface="Arial" panose="020B0604020202020204" pitchFamily="34" charset="0"/>
              </a:rPr>
              <a:t> birthday</a:t>
            </a:r>
          </a:p>
          <a:p>
            <a:pPr marL="342900" indent="-342900">
              <a:lnSpc>
                <a:spcPct val="100000"/>
              </a:lnSpc>
              <a:buClr>
                <a:schemeClr val="tx1"/>
              </a:buClr>
              <a:buSzPct val="110000"/>
            </a:pPr>
            <a:r>
              <a:rPr lang="en-US" sz="1800" dirty="0">
                <a:solidFill>
                  <a:schemeClr val="bg1"/>
                </a:solidFill>
                <a:cs typeface="Arial" panose="020B0604020202020204" pitchFamily="34" charset="0"/>
              </a:rPr>
              <a:t>Cannot be enrolled in both Medigap and Medicare Advantage</a:t>
            </a:r>
          </a:p>
          <a:p>
            <a:pPr marL="342900" indent="-342900">
              <a:lnSpc>
                <a:spcPct val="100000"/>
              </a:lnSpc>
              <a:buClr>
                <a:schemeClr val="tx1"/>
              </a:buClr>
              <a:buSzPct val="110000"/>
            </a:pPr>
            <a:r>
              <a:rPr lang="en-US" sz="1800" dirty="0">
                <a:solidFill>
                  <a:schemeClr val="bg1"/>
                </a:solidFill>
                <a:cs typeface="Arial" panose="020B0604020202020204" pitchFamily="34" charset="0"/>
              </a:rPr>
              <a:t>Plans are standardized and identified by letters A – N</a:t>
            </a:r>
          </a:p>
          <a:p>
            <a:pPr marL="342900" indent="-342900">
              <a:lnSpc>
                <a:spcPct val="100000"/>
              </a:lnSpc>
              <a:buClr>
                <a:schemeClr val="tx1"/>
              </a:buClr>
              <a:buSzPct val="110000"/>
            </a:pPr>
            <a:r>
              <a:rPr lang="en-US" sz="1800" dirty="0">
                <a:solidFill>
                  <a:schemeClr val="bg1"/>
                </a:solidFill>
                <a:cs typeface="Arial" panose="020B0604020202020204" pitchFamily="34" charset="0"/>
              </a:rPr>
              <a:t>Must add Part D drug coverage to avoid penalty</a:t>
            </a:r>
            <a:endParaRPr lang="en-US" dirty="0">
              <a:solidFill>
                <a:schemeClr val="bg1"/>
              </a:solidFill>
              <a:cs typeface="Arial" panose="020B0604020202020204" pitchFamily="34" charset="0"/>
            </a:endParaRPr>
          </a:p>
          <a:p>
            <a:endParaRPr lang="en-US" dirty="0"/>
          </a:p>
        </p:txBody>
      </p:sp>
      <p:sp>
        <p:nvSpPr>
          <p:cNvPr id="3" name="Slide Number Placeholder 2">
            <a:extLst>
              <a:ext uri="{FF2B5EF4-FFF2-40B4-BE49-F238E27FC236}">
                <a16:creationId xmlns:a16="http://schemas.microsoft.com/office/drawing/2014/main" id="{1C164625-B656-892B-A531-FFF98BDB56F6}"/>
              </a:ext>
            </a:extLst>
          </p:cNvPr>
          <p:cNvSpPr>
            <a:spLocks noGrp="1"/>
          </p:cNvSpPr>
          <p:nvPr>
            <p:ph type="sldNum" sz="quarter" idx="12"/>
          </p:nvPr>
        </p:nvSpPr>
        <p:spPr/>
        <p:txBody>
          <a:bodyPr/>
          <a:lstStyle/>
          <a:p>
            <a:fld id="{799DC4A8-1FD6-4A87-8072-823973D663D7}" type="slidenum">
              <a:rPr lang="en-US" smtClean="0"/>
              <a:t>11</a:t>
            </a:fld>
            <a:endParaRPr lang="en-US"/>
          </a:p>
        </p:txBody>
      </p:sp>
    </p:spTree>
    <p:extLst>
      <p:ext uri="{BB962C8B-B14F-4D97-AF65-F5344CB8AC3E}">
        <p14:creationId xmlns:p14="http://schemas.microsoft.com/office/powerpoint/2010/main" val="863275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4E8F-F885-E470-5D38-B4CABB1242E1}"/>
              </a:ext>
            </a:extLst>
          </p:cNvPr>
          <p:cNvSpPr>
            <a:spLocks noGrp="1"/>
          </p:cNvSpPr>
          <p:nvPr>
            <p:ph type="title"/>
          </p:nvPr>
        </p:nvSpPr>
        <p:spPr/>
        <p:txBody>
          <a:bodyPr/>
          <a:lstStyle/>
          <a:p>
            <a:r>
              <a:rPr lang="en-US" dirty="0"/>
              <a:t>Medicare Supplemental Plans (Medigap)</a:t>
            </a:r>
          </a:p>
        </p:txBody>
      </p:sp>
      <p:graphicFrame>
        <p:nvGraphicFramePr>
          <p:cNvPr id="7" name="Table 6">
            <a:extLst>
              <a:ext uri="{FF2B5EF4-FFF2-40B4-BE49-F238E27FC236}">
                <a16:creationId xmlns:a16="http://schemas.microsoft.com/office/drawing/2014/main" id="{183B3F3C-7A2E-3649-8CF0-C37BF83DC28B}"/>
              </a:ext>
            </a:extLst>
          </p:cNvPr>
          <p:cNvGraphicFramePr>
            <a:graphicFrameLocks noGrp="1"/>
          </p:cNvGraphicFramePr>
          <p:nvPr/>
        </p:nvGraphicFramePr>
        <p:xfrm>
          <a:off x="447681" y="1433513"/>
          <a:ext cx="11153769" cy="4886960"/>
        </p:xfrm>
        <a:graphic>
          <a:graphicData uri="http://schemas.openxmlformats.org/drawingml/2006/table">
            <a:tbl>
              <a:tblPr firstRow="1" bandRow="1">
                <a:tableStyleId>{5C22544A-7EE6-4342-B048-85BDC9FD1C3A}</a:tableStyleId>
              </a:tblPr>
              <a:tblGrid>
                <a:gridCol w="3095619">
                  <a:extLst>
                    <a:ext uri="{9D8B030D-6E8A-4147-A177-3AD203B41FA5}">
                      <a16:colId xmlns:a16="http://schemas.microsoft.com/office/drawing/2014/main" val="3095809618"/>
                    </a:ext>
                  </a:extLst>
                </a:gridCol>
                <a:gridCol w="805815">
                  <a:extLst>
                    <a:ext uri="{9D8B030D-6E8A-4147-A177-3AD203B41FA5}">
                      <a16:colId xmlns:a16="http://schemas.microsoft.com/office/drawing/2014/main" val="856079623"/>
                    </a:ext>
                  </a:extLst>
                </a:gridCol>
                <a:gridCol w="805815">
                  <a:extLst>
                    <a:ext uri="{9D8B030D-6E8A-4147-A177-3AD203B41FA5}">
                      <a16:colId xmlns:a16="http://schemas.microsoft.com/office/drawing/2014/main" val="1252158051"/>
                    </a:ext>
                  </a:extLst>
                </a:gridCol>
                <a:gridCol w="805815">
                  <a:extLst>
                    <a:ext uri="{9D8B030D-6E8A-4147-A177-3AD203B41FA5}">
                      <a16:colId xmlns:a16="http://schemas.microsoft.com/office/drawing/2014/main" val="3073069408"/>
                    </a:ext>
                  </a:extLst>
                </a:gridCol>
                <a:gridCol w="805815">
                  <a:extLst>
                    <a:ext uri="{9D8B030D-6E8A-4147-A177-3AD203B41FA5}">
                      <a16:colId xmlns:a16="http://schemas.microsoft.com/office/drawing/2014/main" val="4032074419"/>
                    </a:ext>
                  </a:extLst>
                </a:gridCol>
                <a:gridCol w="805815">
                  <a:extLst>
                    <a:ext uri="{9D8B030D-6E8A-4147-A177-3AD203B41FA5}">
                      <a16:colId xmlns:a16="http://schemas.microsoft.com/office/drawing/2014/main" val="2330147833"/>
                    </a:ext>
                  </a:extLst>
                </a:gridCol>
                <a:gridCol w="805815">
                  <a:extLst>
                    <a:ext uri="{9D8B030D-6E8A-4147-A177-3AD203B41FA5}">
                      <a16:colId xmlns:a16="http://schemas.microsoft.com/office/drawing/2014/main" val="3149919269"/>
                    </a:ext>
                  </a:extLst>
                </a:gridCol>
                <a:gridCol w="805815">
                  <a:extLst>
                    <a:ext uri="{9D8B030D-6E8A-4147-A177-3AD203B41FA5}">
                      <a16:colId xmlns:a16="http://schemas.microsoft.com/office/drawing/2014/main" val="1782508107"/>
                    </a:ext>
                  </a:extLst>
                </a:gridCol>
                <a:gridCol w="805815">
                  <a:extLst>
                    <a:ext uri="{9D8B030D-6E8A-4147-A177-3AD203B41FA5}">
                      <a16:colId xmlns:a16="http://schemas.microsoft.com/office/drawing/2014/main" val="3697176361"/>
                    </a:ext>
                  </a:extLst>
                </a:gridCol>
                <a:gridCol w="805815">
                  <a:extLst>
                    <a:ext uri="{9D8B030D-6E8A-4147-A177-3AD203B41FA5}">
                      <a16:colId xmlns:a16="http://schemas.microsoft.com/office/drawing/2014/main" val="2062712745"/>
                    </a:ext>
                  </a:extLst>
                </a:gridCol>
                <a:gridCol w="805815">
                  <a:extLst>
                    <a:ext uri="{9D8B030D-6E8A-4147-A177-3AD203B41FA5}">
                      <a16:colId xmlns:a16="http://schemas.microsoft.com/office/drawing/2014/main" val="3946331582"/>
                    </a:ext>
                  </a:extLst>
                </a:gridCol>
              </a:tblGrid>
              <a:tr h="370840">
                <a:tc>
                  <a:txBody>
                    <a:bodyPr/>
                    <a:lstStyle/>
                    <a:p>
                      <a:endParaRPr lang="en-US" sz="1400"/>
                    </a:p>
                  </a:txBody>
                  <a:tcPr/>
                </a:tc>
                <a:tc>
                  <a:txBody>
                    <a:bodyPr/>
                    <a:lstStyle/>
                    <a:p>
                      <a:r>
                        <a:rPr lang="en-US" sz="1600" dirty="0"/>
                        <a:t>Plan A</a:t>
                      </a:r>
                    </a:p>
                  </a:txBody>
                  <a:tcPr marL="45720" marR="45720"/>
                </a:tc>
                <a:tc>
                  <a:txBody>
                    <a:bodyPr/>
                    <a:lstStyle/>
                    <a:p>
                      <a:r>
                        <a:rPr lang="en-US" sz="1600"/>
                        <a:t>Plan B</a:t>
                      </a:r>
                      <a:endParaRPr lang="en-US" sz="1600" dirty="0"/>
                    </a:p>
                  </a:txBody>
                  <a:tcPr marL="45720" marR="45720"/>
                </a:tc>
                <a:tc>
                  <a:txBody>
                    <a:bodyPr/>
                    <a:lstStyle/>
                    <a:p>
                      <a:r>
                        <a:rPr lang="en-US" sz="1600" dirty="0"/>
                        <a:t>Plan C</a:t>
                      </a:r>
                    </a:p>
                  </a:txBody>
                  <a:tcPr marL="45720" marR="45720"/>
                </a:tc>
                <a:tc>
                  <a:txBody>
                    <a:bodyPr/>
                    <a:lstStyle/>
                    <a:p>
                      <a:r>
                        <a:rPr lang="en-US" sz="1600"/>
                        <a:t>Plan D</a:t>
                      </a:r>
                      <a:endParaRPr lang="en-US" sz="1600" dirty="0"/>
                    </a:p>
                  </a:txBody>
                  <a:tcPr marL="45720" marR="45720"/>
                </a:tc>
                <a:tc>
                  <a:txBody>
                    <a:bodyPr/>
                    <a:lstStyle/>
                    <a:p>
                      <a:r>
                        <a:rPr lang="en-US" sz="1600" dirty="0"/>
                        <a:t>Plan F</a:t>
                      </a:r>
                    </a:p>
                  </a:txBody>
                  <a:tcPr marL="45720" marR="45720"/>
                </a:tc>
                <a:tc>
                  <a:txBody>
                    <a:bodyPr/>
                    <a:lstStyle/>
                    <a:p>
                      <a:r>
                        <a:rPr lang="en-US" sz="1600" dirty="0"/>
                        <a:t>Plan G</a:t>
                      </a:r>
                    </a:p>
                  </a:txBody>
                  <a:tcPr marL="45720" marR="45720"/>
                </a:tc>
                <a:tc>
                  <a:txBody>
                    <a:bodyPr/>
                    <a:lstStyle/>
                    <a:p>
                      <a:r>
                        <a:rPr lang="en-US" sz="1600"/>
                        <a:t>Plan K</a:t>
                      </a:r>
                      <a:endParaRPr lang="en-US" sz="1600" dirty="0"/>
                    </a:p>
                  </a:txBody>
                  <a:tcPr marL="45720" marR="45720"/>
                </a:tc>
                <a:tc>
                  <a:txBody>
                    <a:bodyPr/>
                    <a:lstStyle/>
                    <a:p>
                      <a:r>
                        <a:rPr lang="en-US" sz="1600"/>
                        <a:t>Plan L</a:t>
                      </a:r>
                      <a:endParaRPr lang="en-US" sz="1600" dirty="0"/>
                    </a:p>
                  </a:txBody>
                  <a:tcPr marL="45720" marR="45720"/>
                </a:tc>
                <a:tc>
                  <a:txBody>
                    <a:bodyPr/>
                    <a:lstStyle/>
                    <a:p>
                      <a:r>
                        <a:rPr lang="en-US" sz="1600"/>
                        <a:t>Plan M</a:t>
                      </a:r>
                      <a:endParaRPr lang="en-US" sz="1600" dirty="0"/>
                    </a:p>
                  </a:txBody>
                  <a:tcPr marL="45720" marR="45720"/>
                </a:tc>
                <a:tc>
                  <a:txBody>
                    <a:bodyPr/>
                    <a:lstStyle/>
                    <a:p>
                      <a:r>
                        <a:rPr lang="en-US" sz="1600"/>
                        <a:t>Plan N</a:t>
                      </a:r>
                      <a:endParaRPr lang="en-US" sz="1600" dirty="0"/>
                    </a:p>
                  </a:txBody>
                  <a:tcPr marL="45720" marR="45720"/>
                </a:tc>
                <a:extLst>
                  <a:ext uri="{0D108BD9-81ED-4DB2-BD59-A6C34878D82A}">
                    <a16:rowId xmlns:a16="http://schemas.microsoft.com/office/drawing/2014/main" val="3616304435"/>
                  </a:ext>
                </a:extLst>
              </a:tr>
              <a:tr h="370840">
                <a:tc>
                  <a:txBody>
                    <a:bodyPr/>
                    <a:lstStyle/>
                    <a:p>
                      <a:r>
                        <a:rPr lang="en-US" sz="1400" b="0" i="0" kern="1200" dirty="0">
                          <a:solidFill>
                            <a:schemeClr val="dk1"/>
                          </a:solidFill>
                          <a:effectLst/>
                          <a:latin typeface="+mn-lt"/>
                          <a:ea typeface="+mn-ea"/>
                          <a:cs typeface="+mn-cs"/>
                        </a:rPr>
                        <a:t>Part A coinsurance and hospital costs up to an additional 365 days after Medicare benefits are used up</a:t>
                      </a:r>
                      <a:endParaRPr lang="en-US" sz="1200" dirty="0"/>
                    </a:p>
                  </a:txBody>
                  <a:tcP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extLst>
                  <a:ext uri="{0D108BD9-81ED-4DB2-BD59-A6C34878D82A}">
                    <a16:rowId xmlns:a16="http://schemas.microsoft.com/office/drawing/2014/main" val="1575605987"/>
                  </a:ext>
                </a:extLst>
              </a:tr>
              <a:tr h="370840">
                <a:tc>
                  <a:txBody>
                    <a:bodyPr/>
                    <a:lstStyle/>
                    <a:p>
                      <a:r>
                        <a:rPr lang="en-US" sz="1400" b="0" i="0" kern="1200" dirty="0">
                          <a:solidFill>
                            <a:schemeClr val="dk1"/>
                          </a:solidFill>
                          <a:effectLst/>
                          <a:latin typeface="+mn-lt"/>
                          <a:ea typeface="+mn-ea"/>
                          <a:cs typeface="+mn-cs"/>
                        </a:rPr>
                        <a:t>Part B coinsurance or copayment</a:t>
                      </a:r>
                      <a:endParaRPr lang="en-US" sz="1200" dirty="0"/>
                    </a:p>
                  </a:txBody>
                  <a:tcP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1600" dirty="0"/>
                        <a:t>50%</a:t>
                      </a:r>
                    </a:p>
                  </a:txBody>
                  <a:tcPr marL="45720" marR="45720" anchor="ctr"/>
                </a:tc>
                <a:tc>
                  <a:txBody>
                    <a:bodyPr/>
                    <a:lstStyle/>
                    <a:p>
                      <a:pPr algn="ctr"/>
                      <a:r>
                        <a:rPr lang="en-US" sz="1600" dirty="0"/>
                        <a:t>75%</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extLst>
                  <a:ext uri="{0D108BD9-81ED-4DB2-BD59-A6C34878D82A}">
                    <a16:rowId xmlns:a16="http://schemas.microsoft.com/office/drawing/2014/main" val="1206062281"/>
                  </a:ext>
                </a:extLst>
              </a:tr>
              <a:tr h="370840">
                <a:tc>
                  <a:txBody>
                    <a:bodyPr/>
                    <a:lstStyle/>
                    <a:p>
                      <a:r>
                        <a:rPr lang="en-US" sz="1400" b="0" i="0" kern="1200" dirty="0">
                          <a:solidFill>
                            <a:schemeClr val="dk1"/>
                          </a:solidFill>
                          <a:effectLst/>
                          <a:latin typeface="+mn-lt"/>
                          <a:ea typeface="+mn-ea"/>
                          <a:cs typeface="+mn-cs"/>
                        </a:rPr>
                        <a:t>Blood (first 3 pints)</a:t>
                      </a:r>
                      <a:endParaRPr lang="en-US" sz="1200" dirty="0"/>
                    </a:p>
                  </a:txBody>
                  <a:tcP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1600" dirty="0"/>
                        <a:t>50%</a:t>
                      </a:r>
                    </a:p>
                  </a:txBody>
                  <a:tcPr marL="45720" marR="45720" anchor="ctr"/>
                </a:tc>
                <a:tc>
                  <a:txBody>
                    <a:bodyPr/>
                    <a:lstStyle/>
                    <a:p>
                      <a:pPr algn="ctr"/>
                      <a:r>
                        <a:rPr lang="en-US" sz="1600" dirty="0"/>
                        <a:t>75%</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extLst>
                  <a:ext uri="{0D108BD9-81ED-4DB2-BD59-A6C34878D82A}">
                    <a16:rowId xmlns:a16="http://schemas.microsoft.com/office/drawing/2014/main" val="2831601452"/>
                  </a:ext>
                </a:extLst>
              </a:tr>
              <a:tr h="370840">
                <a:tc>
                  <a:txBody>
                    <a:bodyPr/>
                    <a:lstStyle/>
                    <a:p>
                      <a:pPr algn="l" fontAlgn="ctr"/>
                      <a:r>
                        <a:rPr lang="en-US" sz="1400" dirty="0">
                          <a:effectLst/>
                        </a:rPr>
                        <a:t>Part A hospice care coinsurance or copayment</a:t>
                      </a:r>
                    </a:p>
                  </a:txBody>
                  <a:tcPr anchor="ct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1600" dirty="0"/>
                        <a:t>50%</a:t>
                      </a:r>
                    </a:p>
                  </a:txBody>
                  <a:tcPr marL="45720" marR="45720" anchor="ctr"/>
                </a:tc>
                <a:tc>
                  <a:txBody>
                    <a:bodyPr/>
                    <a:lstStyle/>
                    <a:p>
                      <a:pPr algn="ctr"/>
                      <a:r>
                        <a:rPr lang="en-US" sz="1600" dirty="0"/>
                        <a:t>75%</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extLst>
                  <a:ext uri="{0D108BD9-81ED-4DB2-BD59-A6C34878D82A}">
                    <a16:rowId xmlns:a16="http://schemas.microsoft.com/office/drawing/2014/main" val="691699343"/>
                  </a:ext>
                </a:extLst>
              </a:tr>
              <a:tr h="370840">
                <a:tc>
                  <a:txBody>
                    <a:bodyPr/>
                    <a:lstStyle/>
                    <a:p>
                      <a:r>
                        <a:rPr lang="en-US" sz="1400" b="0" i="0" kern="1200" dirty="0">
                          <a:solidFill>
                            <a:schemeClr val="dk1"/>
                          </a:solidFill>
                          <a:effectLst/>
                          <a:latin typeface="+mn-lt"/>
                          <a:ea typeface="+mn-ea"/>
                          <a:cs typeface="+mn-cs"/>
                        </a:rPr>
                        <a:t>Skilled nursing facility care coinsurance</a:t>
                      </a:r>
                      <a:endParaRPr lang="en-US" sz="1200" dirty="0"/>
                    </a:p>
                  </a:txBody>
                  <a:tcP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1600" dirty="0"/>
                        <a:t>50%</a:t>
                      </a:r>
                    </a:p>
                  </a:txBody>
                  <a:tcPr marL="45720" marR="45720" anchor="ctr"/>
                </a:tc>
                <a:tc>
                  <a:txBody>
                    <a:bodyPr/>
                    <a:lstStyle/>
                    <a:p>
                      <a:pPr algn="ctr"/>
                      <a:r>
                        <a:rPr lang="en-US" sz="1600" dirty="0"/>
                        <a:t>75%</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extLst>
                  <a:ext uri="{0D108BD9-81ED-4DB2-BD59-A6C34878D82A}">
                    <a16:rowId xmlns:a16="http://schemas.microsoft.com/office/drawing/2014/main" val="2012239472"/>
                  </a:ext>
                </a:extLst>
              </a:tr>
              <a:tr h="370840">
                <a:tc>
                  <a:txBody>
                    <a:bodyPr/>
                    <a:lstStyle/>
                    <a:p>
                      <a:r>
                        <a:rPr lang="en-US" sz="1400" b="0" i="0" kern="1200" dirty="0">
                          <a:solidFill>
                            <a:schemeClr val="dk1"/>
                          </a:solidFill>
                          <a:effectLst/>
                          <a:latin typeface="+mn-lt"/>
                          <a:ea typeface="+mn-ea"/>
                          <a:cs typeface="+mn-cs"/>
                        </a:rPr>
                        <a:t>Part A deductible</a:t>
                      </a:r>
                      <a:endParaRPr 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1600" dirty="0"/>
                        <a:t>50%</a:t>
                      </a:r>
                    </a:p>
                  </a:txBody>
                  <a:tcPr marL="45720" marR="45720" anchor="ctr"/>
                </a:tc>
                <a:tc>
                  <a:txBody>
                    <a:bodyPr/>
                    <a:lstStyle/>
                    <a:p>
                      <a:pPr algn="ctr"/>
                      <a:r>
                        <a:rPr lang="en-US" sz="1600" dirty="0"/>
                        <a:t>75%</a:t>
                      </a:r>
                    </a:p>
                  </a:txBody>
                  <a:tcPr marL="45720" marR="45720" anchor="ctr"/>
                </a:tc>
                <a:tc>
                  <a:txBody>
                    <a:bodyPr/>
                    <a:lstStyle/>
                    <a:p>
                      <a:pPr algn="ctr"/>
                      <a:r>
                        <a:rPr lang="en-US" sz="1600" dirty="0"/>
                        <a:t>50%</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extLst>
                  <a:ext uri="{0D108BD9-81ED-4DB2-BD59-A6C34878D82A}">
                    <a16:rowId xmlns:a16="http://schemas.microsoft.com/office/drawing/2014/main" val="134989249"/>
                  </a:ext>
                </a:extLst>
              </a:tr>
              <a:tr h="370840">
                <a:tc>
                  <a:txBody>
                    <a:bodyPr/>
                    <a:lstStyle/>
                    <a:p>
                      <a:r>
                        <a:rPr lang="en-US" sz="1400" b="0" i="0" kern="1200" dirty="0">
                          <a:solidFill>
                            <a:schemeClr val="dk1"/>
                          </a:solidFill>
                          <a:effectLst/>
                          <a:latin typeface="+mn-lt"/>
                          <a:ea typeface="+mn-ea"/>
                          <a:cs typeface="+mn-cs"/>
                        </a:rPr>
                        <a:t>Part B deductible</a:t>
                      </a:r>
                      <a:endParaRPr lang="en-US" sz="1200" dirty="0"/>
                    </a:p>
                  </a:txBody>
                  <a:tcP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extLst>
                  <a:ext uri="{0D108BD9-81ED-4DB2-BD59-A6C34878D82A}">
                    <a16:rowId xmlns:a16="http://schemas.microsoft.com/office/drawing/2014/main" val="20514345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Part B excess charge</a:t>
                      </a:r>
                    </a:p>
                  </a:txBody>
                  <a:tcP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extLst>
                  <a:ext uri="{0D108BD9-81ED-4DB2-BD59-A6C34878D82A}">
                    <a16:rowId xmlns:a16="http://schemas.microsoft.com/office/drawing/2014/main" val="1994936767"/>
                  </a:ext>
                </a:extLst>
              </a:tr>
              <a:tr h="370840">
                <a:tc>
                  <a:txBody>
                    <a:bodyPr/>
                    <a:lstStyle/>
                    <a:p>
                      <a:r>
                        <a:rPr lang="en-US" sz="1400" b="0" i="0" kern="1200" dirty="0">
                          <a:solidFill>
                            <a:schemeClr val="dk1"/>
                          </a:solidFill>
                          <a:effectLst/>
                          <a:latin typeface="+mn-lt"/>
                          <a:ea typeface="+mn-ea"/>
                          <a:cs typeface="+mn-cs"/>
                        </a:rPr>
                        <a:t>Foreign travel exchange (up to plan limits)</a:t>
                      </a:r>
                      <a:endParaRPr lang="en-US" sz="1200" dirty="0"/>
                    </a:p>
                  </a:txBody>
                  <a:tcP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1600" dirty="0"/>
                        <a:t>80%</a:t>
                      </a:r>
                    </a:p>
                  </a:txBody>
                  <a:tcPr marL="45720" marR="45720" anchor="ctr"/>
                </a:tc>
                <a:tc>
                  <a:txBody>
                    <a:bodyPr/>
                    <a:lstStyle/>
                    <a:p>
                      <a:pPr algn="ctr"/>
                      <a:r>
                        <a:rPr lang="en-US" sz="1600" dirty="0"/>
                        <a:t>80%</a:t>
                      </a:r>
                    </a:p>
                  </a:txBody>
                  <a:tcPr marL="45720" marR="45720" anchor="ctr"/>
                </a:tc>
                <a:tc>
                  <a:txBody>
                    <a:bodyPr/>
                    <a:lstStyle/>
                    <a:p>
                      <a:pPr algn="ctr"/>
                      <a:r>
                        <a:rPr lang="en-US" sz="1600" dirty="0"/>
                        <a:t>80%</a:t>
                      </a:r>
                    </a:p>
                  </a:txBody>
                  <a:tcPr marL="45720" marR="45720" anchor="ctr"/>
                </a:tc>
                <a:tc>
                  <a:txBody>
                    <a:bodyPr/>
                    <a:lstStyle/>
                    <a:p>
                      <a:pPr algn="ctr"/>
                      <a:r>
                        <a:rPr lang="en-US" sz="1600" dirty="0"/>
                        <a:t>80%</a:t>
                      </a:r>
                    </a:p>
                  </a:txBody>
                  <a:tcPr marL="45720" marR="45720" anchor="ctr"/>
                </a:tc>
                <a:tc>
                  <a:txBody>
                    <a:bodyPr/>
                    <a:lstStyle/>
                    <a:p>
                      <a:pPr algn="ctr"/>
                      <a:r>
                        <a:rPr lang="en-US" sz="2000" dirty="0">
                          <a:sym typeface="Wingdings 2" panose="05020102010507070707" pitchFamily="18" charset="2"/>
                        </a:rPr>
                        <a:t></a:t>
                      </a:r>
                      <a:endParaRPr lang="en-US" sz="2000" dirty="0"/>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ym typeface="Wingdings 2" panose="05020102010507070707" pitchFamily="18" charset="2"/>
                        </a:rPr>
                        <a:t></a:t>
                      </a:r>
                      <a:endParaRPr lang="en-US" sz="2000" dirty="0"/>
                    </a:p>
                  </a:txBody>
                  <a:tcPr marL="45720" marR="45720" anchor="ctr"/>
                </a:tc>
                <a:tc>
                  <a:txBody>
                    <a:bodyPr/>
                    <a:lstStyle/>
                    <a:p>
                      <a:pPr algn="ctr"/>
                      <a:r>
                        <a:rPr lang="en-US" sz="1600" dirty="0"/>
                        <a:t>80%</a:t>
                      </a:r>
                    </a:p>
                  </a:txBody>
                  <a:tcPr marL="45720" marR="45720" anchor="ctr"/>
                </a:tc>
                <a:tc>
                  <a:txBody>
                    <a:bodyPr/>
                    <a:lstStyle/>
                    <a:p>
                      <a:pPr algn="ctr"/>
                      <a:r>
                        <a:rPr lang="en-US" sz="1600" dirty="0"/>
                        <a:t>80%</a:t>
                      </a:r>
                    </a:p>
                  </a:txBody>
                  <a:tcPr marL="45720" marR="45720" anchor="ctr"/>
                </a:tc>
                <a:extLst>
                  <a:ext uri="{0D108BD9-81ED-4DB2-BD59-A6C34878D82A}">
                    <a16:rowId xmlns:a16="http://schemas.microsoft.com/office/drawing/2014/main" val="2423051154"/>
                  </a:ext>
                </a:extLst>
              </a:tr>
              <a:tr h="370840">
                <a:tc>
                  <a:txBody>
                    <a:bodyPr/>
                    <a:lstStyle/>
                    <a:p>
                      <a:r>
                        <a:rPr lang="en-US" sz="1400" b="0" i="0" kern="1200" dirty="0">
                          <a:solidFill>
                            <a:schemeClr val="dk1"/>
                          </a:solidFill>
                          <a:effectLst/>
                          <a:latin typeface="+mn-lt"/>
                          <a:ea typeface="+mn-ea"/>
                          <a:cs typeface="+mn-cs"/>
                        </a:rPr>
                        <a:t>Out-of-pocket limit</a:t>
                      </a:r>
                      <a:endParaRPr lang="en-US" sz="1200" dirty="0"/>
                    </a:p>
                  </a:txBody>
                  <a:tcPr/>
                </a:tc>
                <a:tc>
                  <a:txBody>
                    <a:bodyPr/>
                    <a:lstStyle/>
                    <a:p>
                      <a:pPr algn="ctr"/>
                      <a:r>
                        <a:rPr lang="en-US" sz="1600" dirty="0"/>
                        <a:t>N/A</a:t>
                      </a:r>
                    </a:p>
                  </a:txBody>
                  <a:tcPr marL="45720" marR="45720" anchor="ctr"/>
                </a:tc>
                <a:tc>
                  <a:txBody>
                    <a:bodyPr/>
                    <a:lstStyle/>
                    <a:p>
                      <a:pPr algn="ctr"/>
                      <a:r>
                        <a:rPr lang="en-US" sz="1600" dirty="0"/>
                        <a:t>N/A</a:t>
                      </a:r>
                    </a:p>
                  </a:txBody>
                  <a:tcPr marL="45720" marR="45720" anchor="ctr"/>
                </a:tc>
                <a:tc>
                  <a:txBody>
                    <a:bodyPr/>
                    <a:lstStyle/>
                    <a:p>
                      <a:pPr algn="ctr"/>
                      <a:r>
                        <a:rPr lang="en-US" sz="1600" dirty="0"/>
                        <a:t>N/A</a:t>
                      </a:r>
                    </a:p>
                  </a:txBody>
                  <a:tcPr marL="45720" marR="45720" anchor="ctr"/>
                </a:tc>
                <a:tc>
                  <a:txBody>
                    <a:bodyPr/>
                    <a:lstStyle/>
                    <a:p>
                      <a:pPr algn="ctr"/>
                      <a:r>
                        <a:rPr lang="en-US" sz="1600" dirty="0"/>
                        <a:t>N/A</a:t>
                      </a:r>
                    </a:p>
                  </a:txBody>
                  <a:tcPr marL="45720" marR="45720" anchor="ctr"/>
                </a:tc>
                <a:tc>
                  <a:txBody>
                    <a:bodyPr/>
                    <a:lstStyle/>
                    <a:p>
                      <a:pPr algn="ctr"/>
                      <a:r>
                        <a:rPr lang="en-US" sz="1600" dirty="0"/>
                        <a:t>N/A</a:t>
                      </a:r>
                    </a:p>
                  </a:txBody>
                  <a:tcPr marL="45720" marR="45720" anchor="ctr"/>
                </a:tc>
                <a:tc>
                  <a:txBody>
                    <a:bodyPr/>
                    <a:lstStyle/>
                    <a:p>
                      <a:pPr algn="ctr"/>
                      <a:r>
                        <a:rPr lang="en-US" sz="1600" dirty="0"/>
                        <a:t>N/A</a:t>
                      </a:r>
                    </a:p>
                  </a:txBody>
                  <a:tcPr marL="45720" marR="45720" anchor="ctr"/>
                </a:tc>
                <a:tc>
                  <a:txBody>
                    <a:bodyPr/>
                    <a:lstStyle/>
                    <a:p>
                      <a:pPr algn="ctr"/>
                      <a:r>
                        <a:rPr lang="en-US" sz="1600" dirty="0"/>
                        <a:t>$7,060</a:t>
                      </a:r>
                    </a:p>
                  </a:txBody>
                  <a:tcPr marL="45720" marR="45720" anchor="ctr"/>
                </a:tc>
                <a:tc>
                  <a:txBody>
                    <a:bodyPr/>
                    <a:lstStyle/>
                    <a:p>
                      <a:pPr algn="ctr"/>
                      <a:r>
                        <a:rPr lang="en-US" sz="1600" dirty="0"/>
                        <a:t>$3,530</a:t>
                      </a:r>
                    </a:p>
                  </a:txBody>
                  <a:tcPr marL="45720" marR="45720" anchor="ctr"/>
                </a:tc>
                <a:tc>
                  <a:txBody>
                    <a:bodyPr/>
                    <a:lstStyle/>
                    <a:p>
                      <a:pPr algn="ctr"/>
                      <a:r>
                        <a:rPr lang="en-US" sz="1600" dirty="0"/>
                        <a:t>N/A</a:t>
                      </a:r>
                    </a:p>
                  </a:txBody>
                  <a:tcPr marL="45720" marR="45720" anchor="ctr"/>
                </a:tc>
                <a:tc>
                  <a:txBody>
                    <a:bodyPr/>
                    <a:lstStyle/>
                    <a:p>
                      <a:pPr algn="ctr"/>
                      <a:r>
                        <a:rPr lang="en-US" sz="1600" dirty="0"/>
                        <a:t>N/A</a:t>
                      </a:r>
                    </a:p>
                  </a:txBody>
                  <a:tcPr marL="45720" marR="45720" anchor="ctr"/>
                </a:tc>
                <a:extLst>
                  <a:ext uri="{0D108BD9-81ED-4DB2-BD59-A6C34878D82A}">
                    <a16:rowId xmlns:a16="http://schemas.microsoft.com/office/drawing/2014/main" val="2343814437"/>
                  </a:ext>
                </a:extLst>
              </a:tr>
            </a:tbl>
          </a:graphicData>
        </a:graphic>
      </p:graphicFrame>
      <p:sp>
        <p:nvSpPr>
          <p:cNvPr id="3" name="Slide Number Placeholder 2">
            <a:extLst>
              <a:ext uri="{FF2B5EF4-FFF2-40B4-BE49-F238E27FC236}">
                <a16:creationId xmlns:a16="http://schemas.microsoft.com/office/drawing/2014/main" id="{D84B77C8-4F2E-A811-C0A7-11BF9B7B426D}"/>
              </a:ext>
            </a:extLst>
          </p:cNvPr>
          <p:cNvSpPr>
            <a:spLocks noGrp="1"/>
          </p:cNvSpPr>
          <p:nvPr>
            <p:ph type="sldNum" sz="quarter" idx="12"/>
          </p:nvPr>
        </p:nvSpPr>
        <p:spPr/>
        <p:txBody>
          <a:bodyPr/>
          <a:lstStyle/>
          <a:p>
            <a:fld id="{799DC4A8-1FD6-4A87-8072-823973D663D7}" type="slidenum">
              <a:rPr lang="en-US" smtClean="0"/>
              <a:t>12</a:t>
            </a:fld>
            <a:endParaRPr lang="en-US"/>
          </a:p>
        </p:txBody>
      </p:sp>
    </p:spTree>
    <p:extLst>
      <p:ext uri="{BB962C8B-B14F-4D97-AF65-F5344CB8AC3E}">
        <p14:creationId xmlns:p14="http://schemas.microsoft.com/office/powerpoint/2010/main" val="1192327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9EF3-0570-333E-EA3D-E877CE079170}"/>
              </a:ext>
            </a:extLst>
          </p:cNvPr>
          <p:cNvSpPr>
            <a:spLocks noGrp="1"/>
          </p:cNvSpPr>
          <p:nvPr>
            <p:ph type="title"/>
          </p:nvPr>
        </p:nvSpPr>
        <p:spPr>
          <a:xfrm>
            <a:off x="838200" y="2356100"/>
            <a:ext cx="10515600" cy="1325563"/>
          </a:xfrm>
        </p:spPr>
        <p:txBody>
          <a:bodyPr/>
          <a:lstStyle/>
          <a:p>
            <a:pPr algn="ctr"/>
            <a:r>
              <a:rPr lang="en-US" dirty="0"/>
              <a:t>Shopping for a Medicare Advantage Plan</a:t>
            </a:r>
          </a:p>
        </p:txBody>
      </p:sp>
    </p:spTree>
    <p:extLst>
      <p:ext uri="{BB962C8B-B14F-4D97-AF65-F5344CB8AC3E}">
        <p14:creationId xmlns:p14="http://schemas.microsoft.com/office/powerpoint/2010/main" val="33551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EED3-3804-8A94-172E-0E056E695F68}"/>
              </a:ext>
            </a:extLst>
          </p:cNvPr>
          <p:cNvSpPr>
            <a:spLocks noGrp="1"/>
          </p:cNvSpPr>
          <p:nvPr>
            <p:ph type="title"/>
          </p:nvPr>
        </p:nvSpPr>
        <p:spPr/>
        <p:txBody>
          <a:bodyPr/>
          <a:lstStyle/>
          <a:p>
            <a:r>
              <a:rPr lang="en-US" dirty="0"/>
              <a:t>Medicare Quality – Star Ratings</a:t>
            </a:r>
          </a:p>
        </p:txBody>
      </p:sp>
      <p:pic>
        <p:nvPicPr>
          <p:cNvPr id="4" name="Picture 3">
            <a:extLst>
              <a:ext uri="{FF2B5EF4-FFF2-40B4-BE49-F238E27FC236}">
                <a16:creationId xmlns:a16="http://schemas.microsoft.com/office/drawing/2014/main" id="{7C736C88-6A1F-E12C-CEF3-9976EC2FD005}"/>
              </a:ext>
            </a:extLst>
          </p:cNvPr>
          <p:cNvPicPr>
            <a:picLocks noChangeAspect="1"/>
          </p:cNvPicPr>
          <p:nvPr/>
        </p:nvPicPr>
        <p:blipFill>
          <a:blip r:embed="rId2"/>
          <a:stretch>
            <a:fillRect/>
          </a:stretch>
        </p:blipFill>
        <p:spPr>
          <a:xfrm>
            <a:off x="388298" y="1690688"/>
            <a:ext cx="4986891" cy="1986436"/>
          </a:xfrm>
          <a:prstGeom prst="rect">
            <a:avLst/>
          </a:prstGeom>
        </p:spPr>
      </p:pic>
      <p:sp>
        <p:nvSpPr>
          <p:cNvPr id="5" name="Rectangle: Rounded Corners 4">
            <a:extLst>
              <a:ext uri="{FF2B5EF4-FFF2-40B4-BE49-F238E27FC236}">
                <a16:creationId xmlns:a16="http://schemas.microsoft.com/office/drawing/2014/main" id="{B1B4E350-8739-0028-0EDF-EC0FB13D8514}"/>
              </a:ext>
            </a:extLst>
          </p:cNvPr>
          <p:cNvSpPr/>
          <p:nvPr/>
        </p:nvSpPr>
        <p:spPr>
          <a:xfrm>
            <a:off x="2137719" y="1690687"/>
            <a:ext cx="8946293" cy="978371"/>
          </a:xfrm>
          <a:prstGeom prst="roundRect">
            <a:avLst>
              <a:gd name="adj" fmla="val 871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3291840" rtlCol="0" anchor="ctr"/>
          <a:lstStyle/>
          <a:p>
            <a:r>
              <a:rPr lang="en-US" b="1" dirty="0">
                <a:solidFill>
                  <a:schemeClr val="accent4">
                    <a:lumMod val="20000"/>
                    <a:lumOff val="80000"/>
                  </a:schemeClr>
                </a:solidFill>
              </a:rPr>
              <a:t>Quality Bonus Payments (QBPs) and Rebate adjustments are determined by annual Star Rating</a:t>
            </a:r>
          </a:p>
        </p:txBody>
      </p:sp>
      <p:sp>
        <p:nvSpPr>
          <p:cNvPr id="12" name="TextBox 11">
            <a:extLst>
              <a:ext uri="{FF2B5EF4-FFF2-40B4-BE49-F238E27FC236}">
                <a16:creationId xmlns:a16="http://schemas.microsoft.com/office/drawing/2014/main" id="{16A1FB62-B7A4-AD66-4364-D65665AEA55A}"/>
              </a:ext>
            </a:extLst>
          </p:cNvPr>
          <p:cNvSpPr txBox="1"/>
          <p:nvPr/>
        </p:nvSpPr>
        <p:spPr>
          <a:xfrm>
            <a:off x="709505" y="3798219"/>
            <a:ext cx="3219944" cy="2893100"/>
          </a:xfrm>
          <a:prstGeom prst="rect">
            <a:avLst/>
          </a:prstGeom>
          <a:noFill/>
        </p:spPr>
        <p:txBody>
          <a:bodyPr wrap="square" rtlCol="0">
            <a:spAutoFit/>
          </a:bodyPr>
          <a:lstStyle/>
          <a:p>
            <a:pPr defTabSz="685800">
              <a:spcAft>
                <a:spcPts val="1200"/>
              </a:spcAft>
            </a:pPr>
            <a:r>
              <a:rPr lang="en-US" b="1" dirty="0">
                <a:solidFill>
                  <a:schemeClr val="accent4">
                    <a:lumMod val="20000"/>
                    <a:lumOff val="80000"/>
                  </a:schemeClr>
                </a:solidFill>
                <a:latin typeface="Arial" panose="020B0604020202020204" pitchFamily="34" charset="0"/>
                <a:cs typeface="Arial" panose="020B0604020202020204" pitchFamily="34" charset="0"/>
              </a:rPr>
              <a:t>About Stars</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Annual rating 5 Stars (excellent) to 1 Star (poor)</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Assessed on industry curve through claims, clinical data, member survey and various administrative data sources</a:t>
            </a:r>
          </a:p>
        </p:txBody>
      </p:sp>
      <p:sp>
        <p:nvSpPr>
          <p:cNvPr id="13" name="TextBox 12">
            <a:extLst>
              <a:ext uri="{FF2B5EF4-FFF2-40B4-BE49-F238E27FC236}">
                <a16:creationId xmlns:a16="http://schemas.microsoft.com/office/drawing/2014/main" id="{9C8192A6-14F6-CAFB-A90B-A2FEC892FA8E}"/>
              </a:ext>
            </a:extLst>
          </p:cNvPr>
          <p:cNvSpPr txBox="1"/>
          <p:nvPr/>
        </p:nvSpPr>
        <p:spPr>
          <a:xfrm>
            <a:off x="4535455" y="3775436"/>
            <a:ext cx="3121090" cy="3077766"/>
          </a:xfrm>
          <a:prstGeom prst="rect">
            <a:avLst/>
          </a:prstGeom>
          <a:noFill/>
        </p:spPr>
        <p:txBody>
          <a:bodyPr wrap="square" rtlCol="0">
            <a:spAutoFit/>
          </a:bodyPr>
          <a:lstStyle/>
          <a:p>
            <a:pPr defTabSz="685800">
              <a:spcAft>
                <a:spcPts val="1200"/>
              </a:spcAft>
            </a:pPr>
            <a:r>
              <a:rPr lang="en-US" b="1" dirty="0">
                <a:solidFill>
                  <a:schemeClr val="accent4">
                    <a:lumMod val="20000"/>
                    <a:lumOff val="80000"/>
                  </a:schemeClr>
                </a:solidFill>
                <a:latin typeface="Arial" panose="020B0604020202020204" pitchFamily="34" charset="0"/>
                <a:cs typeface="Arial" panose="020B0604020202020204" pitchFamily="34" charset="0"/>
              </a:rPr>
              <a:t>What is Measured</a:t>
            </a:r>
          </a:p>
          <a:p>
            <a:pPr marL="285750" indent="-285750" defTabSz="685800">
              <a:spcAft>
                <a:spcPts val="600"/>
              </a:spcAft>
              <a:buClr>
                <a:schemeClr val="tx1"/>
              </a:buClr>
              <a:buSzPct val="110000"/>
              <a:buFont typeface="Arial" panose="020B0604020202020204" pitchFamily="34" charset="0"/>
              <a:buChar char="•"/>
            </a:pPr>
            <a:r>
              <a:rPr lang="en-US" sz="1400" dirty="0">
                <a:solidFill>
                  <a:schemeClr val="accent4">
                    <a:lumMod val="20000"/>
                    <a:lumOff val="80000"/>
                  </a:schemeClr>
                </a:solidFill>
                <a:latin typeface="Arial" panose="020B0604020202020204" pitchFamily="34" charset="0"/>
                <a:cs typeface="Arial" panose="020B0604020202020204" pitchFamily="34" charset="0"/>
              </a:rPr>
              <a:t>Clinical Performance (HEDIS)</a:t>
            </a:r>
          </a:p>
          <a:p>
            <a:pPr marL="285750" indent="-285750" defTabSz="685800">
              <a:spcAft>
                <a:spcPts val="600"/>
              </a:spcAft>
              <a:buClr>
                <a:schemeClr val="tx1"/>
              </a:buClr>
              <a:buSzPct val="110000"/>
              <a:buFont typeface="Arial" panose="020B0604020202020204" pitchFamily="34" charset="0"/>
              <a:buChar char="•"/>
            </a:pPr>
            <a:r>
              <a:rPr lang="en-US" sz="1400" dirty="0">
                <a:solidFill>
                  <a:schemeClr val="accent4">
                    <a:lumMod val="20000"/>
                    <a:lumOff val="80000"/>
                  </a:schemeClr>
                </a:solidFill>
                <a:latin typeface="Arial" panose="020B0604020202020204" pitchFamily="34" charset="0"/>
                <a:cs typeface="Arial" panose="020B0604020202020204" pitchFamily="34" charset="0"/>
              </a:rPr>
              <a:t>Drug Performance (PQA)</a:t>
            </a:r>
          </a:p>
          <a:p>
            <a:pPr marL="285750" indent="-285750" defTabSz="685800">
              <a:spcAft>
                <a:spcPts val="600"/>
              </a:spcAft>
              <a:buClr>
                <a:schemeClr val="tx1"/>
              </a:buClr>
              <a:buSzPct val="110000"/>
              <a:buFont typeface="Arial" panose="020B0604020202020204" pitchFamily="34" charset="0"/>
              <a:buChar char="•"/>
            </a:pPr>
            <a:r>
              <a:rPr lang="en-US" sz="1400" dirty="0">
                <a:solidFill>
                  <a:schemeClr val="accent4">
                    <a:lumMod val="20000"/>
                    <a:lumOff val="80000"/>
                  </a:schemeClr>
                </a:solidFill>
                <a:latin typeface="Arial" panose="020B0604020202020204" pitchFamily="34" charset="0"/>
                <a:cs typeface="Arial" panose="020B0604020202020204" pitchFamily="34" charset="0"/>
              </a:rPr>
              <a:t>Member Experience (CAHPS)</a:t>
            </a:r>
          </a:p>
          <a:p>
            <a:pPr marL="285750" indent="-285750" defTabSz="685800">
              <a:spcAft>
                <a:spcPts val="600"/>
              </a:spcAft>
              <a:buClr>
                <a:schemeClr val="tx1"/>
              </a:buClr>
              <a:buSzPct val="110000"/>
              <a:buFont typeface="Arial" panose="020B0604020202020204" pitchFamily="34" charset="0"/>
              <a:buChar char="•"/>
            </a:pPr>
            <a:r>
              <a:rPr lang="en-US" sz="1400" dirty="0">
                <a:solidFill>
                  <a:schemeClr val="accent4">
                    <a:lumMod val="20000"/>
                    <a:lumOff val="80000"/>
                  </a:schemeClr>
                </a:solidFill>
                <a:latin typeface="Arial" panose="020B0604020202020204" pitchFamily="34" charset="0"/>
                <a:cs typeface="Arial" panose="020B0604020202020204" pitchFamily="34" charset="0"/>
              </a:rPr>
              <a:t>Health Outcomes (HOS)</a:t>
            </a:r>
          </a:p>
          <a:p>
            <a:pPr marL="285750" indent="-285750" defTabSz="685800">
              <a:spcAft>
                <a:spcPts val="600"/>
              </a:spcAft>
              <a:buClr>
                <a:schemeClr val="tx1"/>
              </a:buClr>
              <a:buSzPct val="110000"/>
              <a:buFont typeface="Arial" panose="020B0604020202020204" pitchFamily="34" charset="0"/>
              <a:buChar char="•"/>
            </a:pPr>
            <a:r>
              <a:rPr lang="en-US" sz="1400" dirty="0">
                <a:solidFill>
                  <a:schemeClr val="accent4">
                    <a:lumMod val="20000"/>
                    <a:lumOff val="80000"/>
                  </a:schemeClr>
                </a:solidFill>
                <a:latin typeface="Arial" panose="020B0604020202020204" pitchFamily="34" charset="0"/>
                <a:cs typeface="Arial" panose="020B0604020202020204" pitchFamily="34" charset="0"/>
              </a:rPr>
              <a:t>Appeals Processing</a:t>
            </a:r>
          </a:p>
          <a:p>
            <a:pPr marL="285750" indent="-285750" defTabSz="685800">
              <a:spcAft>
                <a:spcPts val="600"/>
              </a:spcAft>
              <a:buClr>
                <a:schemeClr val="tx1"/>
              </a:buClr>
              <a:buSzPct val="110000"/>
              <a:buFont typeface="Arial" panose="020B0604020202020204" pitchFamily="34" charset="0"/>
              <a:buChar char="•"/>
            </a:pPr>
            <a:r>
              <a:rPr lang="en-US" sz="1400" dirty="0">
                <a:solidFill>
                  <a:schemeClr val="accent4">
                    <a:lumMod val="20000"/>
                    <a:lumOff val="80000"/>
                  </a:schemeClr>
                </a:solidFill>
                <a:latin typeface="Arial" panose="020B0604020202020204" pitchFamily="34" charset="0"/>
                <a:cs typeface="Arial" panose="020B0604020202020204" pitchFamily="34" charset="0"/>
              </a:rPr>
              <a:t>Complaints</a:t>
            </a:r>
          </a:p>
          <a:p>
            <a:pPr marL="285750" indent="-285750" defTabSz="685800">
              <a:spcAft>
                <a:spcPts val="600"/>
              </a:spcAft>
              <a:buClr>
                <a:schemeClr val="tx1"/>
              </a:buClr>
              <a:buSzPct val="110000"/>
              <a:buFont typeface="Arial" panose="020B0604020202020204" pitchFamily="34" charset="0"/>
              <a:buChar char="•"/>
            </a:pPr>
            <a:r>
              <a:rPr lang="en-US" sz="1400" dirty="0">
                <a:solidFill>
                  <a:schemeClr val="accent4">
                    <a:lumMod val="20000"/>
                    <a:lumOff val="80000"/>
                  </a:schemeClr>
                </a:solidFill>
                <a:latin typeface="Arial" panose="020B0604020202020204" pitchFamily="34" charset="0"/>
                <a:cs typeface="Arial" panose="020B0604020202020204" pitchFamily="34" charset="0"/>
              </a:rPr>
              <a:t>Disenrollment</a:t>
            </a:r>
          </a:p>
          <a:p>
            <a:pPr marL="285750" indent="-285750" defTabSz="685800">
              <a:spcAft>
                <a:spcPts val="600"/>
              </a:spcAft>
              <a:buClr>
                <a:schemeClr val="tx1"/>
              </a:buClr>
              <a:buSzPct val="110000"/>
              <a:buFont typeface="Arial" panose="020B0604020202020204" pitchFamily="34" charset="0"/>
              <a:buChar char="•"/>
            </a:pPr>
            <a:r>
              <a:rPr lang="en-US" sz="1400" dirty="0">
                <a:solidFill>
                  <a:schemeClr val="accent4">
                    <a:lumMod val="20000"/>
                    <a:lumOff val="80000"/>
                  </a:schemeClr>
                </a:solidFill>
                <a:latin typeface="Arial" panose="020B0604020202020204" pitchFamily="34" charset="0"/>
                <a:cs typeface="Arial" panose="020B0604020202020204" pitchFamily="34" charset="0"/>
              </a:rPr>
              <a:t>Drug Pricing Accuracy</a:t>
            </a:r>
          </a:p>
          <a:p>
            <a:pPr marL="285750" indent="-285750" defTabSz="685800">
              <a:spcAft>
                <a:spcPts val="600"/>
              </a:spcAft>
              <a:buClr>
                <a:schemeClr val="tx1"/>
              </a:buClr>
              <a:buSzPct val="110000"/>
              <a:buFont typeface="Arial" panose="020B0604020202020204" pitchFamily="34" charset="0"/>
              <a:buChar char="•"/>
            </a:pPr>
            <a:r>
              <a:rPr lang="en-US" sz="1400" dirty="0">
                <a:solidFill>
                  <a:schemeClr val="accent4">
                    <a:lumMod val="20000"/>
                    <a:lumOff val="80000"/>
                  </a:schemeClr>
                </a:solidFill>
                <a:latin typeface="Arial" panose="020B0604020202020204" pitchFamily="34" charset="0"/>
                <a:cs typeface="Arial" panose="020B0604020202020204" pitchFamily="34" charset="0"/>
              </a:rPr>
              <a:t>Foreign Lang. / TTY Availability</a:t>
            </a:r>
          </a:p>
        </p:txBody>
      </p:sp>
      <p:sp>
        <p:nvSpPr>
          <p:cNvPr id="14" name="TextBox 13">
            <a:extLst>
              <a:ext uri="{FF2B5EF4-FFF2-40B4-BE49-F238E27FC236}">
                <a16:creationId xmlns:a16="http://schemas.microsoft.com/office/drawing/2014/main" id="{211F3170-58D3-A233-60E7-86C6D0996503}"/>
              </a:ext>
            </a:extLst>
          </p:cNvPr>
          <p:cNvSpPr txBox="1"/>
          <p:nvPr/>
        </p:nvSpPr>
        <p:spPr>
          <a:xfrm>
            <a:off x="8361404" y="3798219"/>
            <a:ext cx="3830595" cy="2523768"/>
          </a:xfrm>
          <a:prstGeom prst="rect">
            <a:avLst/>
          </a:prstGeom>
          <a:noFill/>
        </p:spPr>
        <p:txBody>
          <a:bodyPr wrap="square" rtlCol="0">
            <a:spAutoFit/>
          </a:bodyPr>
          <a:lstStyle/>
          <a:p>
            <a:pPr defTabSz="685800">
              <a:spcAft>
                <a:spcPts val="1200"/>
              </a:spcAft>
            </a:pPr>
            <a:r>
              <a:rPr lang="en-US" b="1" dirty="0">
                <a:solidFill>
                  <a:schemeClr val="accent4">
                    <a:lumMod val="20000"/>
                    <a:lumOff val="80000"/>
                  </a:schemeClr>
                </a:solidFill>
                <a:latin typeface="Arial" panose="020B0604020202020204" pitchFamily="34" charset="0"/>
                <a:cs typeface="Arial" panose="020B0604020202020204" pitchFamily="34" charset="0"/>
              </a:rPr>
              <a:t>Business Implications</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3.5 Stars: Increased Rebate</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4 Stars: Quality Bonus Payment</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4.5 Stars: Increased Rebate</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5 Stars: Year-long enrollment</a:t>
            </a:r>
          </a:p>
          <a:p>
            <a:pPr defTabSz="685800">
              <a:spcAft>
                <a:spcPts val="1200"/>
              </a:spcAft>
            </a:pPr>
            <a:endParaRPr lang="en-US" dirty="0">
              <a:solidFill>
                <a:sysClr val="windowText" lastClr="00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01AF27E-AB4E-0A18-58C6-18E602B0992C}"/>
              </a:ext>
            </a:extLst>
          </p:cNvPr>
          <p:cNvSpPr>
            <a:spLocks noGrp="1"/>
          </p:cNvSpPr>
          <p:nvPr>
            <p:ph type="sldNum" sz="quarter" idx="12"/>
          </p:nvPr>
        </p:nvSpPr>
        <p:spPr/>
        <p:txBody>
          <a:bodyPr/>
          <a:lstStyle/>
          <a:p>
            <a:fld id="{799DC4A8-1FD6-4A87-8072-823973D663D7}" type="slidenum">
              <a:rPr lang="en-US" smtClean="0"/>
              <a:t>14</a:t>
            </a:fld>
            <a:endParaRPr lang="en-US"/>
          </a:p>
        </p:txBody>
      </p:sp>
    </p:spTree>
    <p:extLst>
      <p:ext uri="{BB962C8B-B14F-4D97-AF65-F5344CB8AC3E}">
        <p14:creationId xmlns:p14="http://schemas.microsoft.com/office/powerpoint/2010/main" val="167983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5F82-F8A8-E033-AD29-3B4D6604BD08}"/>
              </a:ext>
            </a:extLst>
          </p:cNvPr>
          <p:cNvSpPr>
            <a:spLocks noGrp="1"/>
          </p:cNvSpPr>
          <p:nvPr>
            <p:ph type="title"/>
          </p:nvPr>
        </p:nvSpPr>
        <p:spPr/>
        <p:txBody>
          <a:bodyPr/>
          <a:lstStyle/>
          <a:p>
            <a:r>
              <a:rPr lang="en-US" dirty="0"/>
              <a:t>Risk Adjustment</a:t>
            </a:r>
          </a:p>
        </p:txBody>
      </p:sp>
      <p:pic>
        <p:nvPicPr>
          <p:cNvPr id="4" name="Picture 3">
            <a:extLst>
              <a:ext uri="{FF2B5EF4-FFF2-40B4-BE49-F238E27FC236}">
                <a16:creationId xmlns:a16="http://schemas.microsoft.com/office/drawing/2014/main" id="{3C129C32-E525-295E-BB26-DC2D3E7CDAD8}"/>
              </a:ext>
            </a:extLst>
          </p:cNvPr>
          <p:cNvPicPr>
            <a:picLocks noChangeAspect="1"/>
          </p:cNvPicPr>
          <p:nvPr/>
        </p:nvPicPr>
        <p:blipFill>
          <a:blip r:embed="rId2"/>
          <a:stretch>
            <a:fillRect/>
          </a:stretch>
        </p:blipFill>
        <p:spPr>
          <a:xfrm>
            <a:off x="388298" y="1690688"/>
            <a:ext cx="4986891" cy="1986436"/>
          </a:xfrm>
          <a:prstGeom prst="rect">
            <a:avLst/>
          </a:prstGeom>
        </p:spPr>
      </p:pic>
      <p:sp>
        <p:nvSpPr>
          <p:cNvPr id="5" name="Rectangle: Rounded Corners 4">
            <a:extLst>
              <a:ext uri="{FF2B5EF4-FFF2-40B4-BE49-F238E27FC236}">
                <a16:creationId xmlns:a16="http://schemas.microsoft.com/office/drawing/2014/main" id="{ADB9212C-C15E-10DB-4713-E2B52B4643EA}"/>
              </a:ext>
            </a:extLst>
          </p:cNvPr>
          <p:cNvSpPr/>
          <p:nvPr/>
        </p:nvSpPr>
        <p:spPr>
          <a:xfrm>
            <a:off x="2137719" y="1690687"/>
            <a:ext cx="8946293" cy="1986436"/>
          </a:xfrm>
          <a:prstGeom prst="roundRect">
            <a:avLst>
              <a:gd name="adj" fmla="val 871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3291840" rtlCol="0" anchor="ctr"/>
          <a:lstStyle/>
          <a:p>
            <a:r>
              <a:rPr lang="en-US" b="1" dirty="0">
                <a:solidFill>
                  <a:schemeClr val="accent4">
                    <a:lumMod val="20000"/>
                    <a:lumOff val="80000"/>
                  </a:schemeClr>
                </a:solidFill>
              </a:rPr>
              <a:t>Total capitated payment to plan is adjusted based on the beneficiaries’ risk scores</a:t>
            </a:r>
          </a:p>
        </p:txBody>
      </p:sp>
      <p:sp>
        <p:nvSpPr>
          <p:cNvPr id="6" name="TextBox 5">
            <a:extLst>
              <a:ext uri="{FF2B5EF4-FFF2-40B4-BE49-F238E27FC236}">
                <a16:creationId xmlns:a16="http://schemas.microsoft.com/office/drawing/2014/main" id="{74691E36-802B-9E92-61C0-D48D8523937B}"/>
              </a:ext>
            </a:extLst>
          </p:cNvPr>
          <p:cNvSpPr txBox="1"/>
          <p:nvPr/>
        </p:nvSpPr>
        <p:spPr>
          <a:xfrm>
            <a:off x="709504" y="3798219"/>
            <a:ext cx="4986891" cy="2492990"/>
          </a:xfrm>
          <a:prstGeom prst="rect">
            <a:avLst/>
          </a:prstGeom>
          <a:noFill/>
        </p:spPr>
        <p:txBody>
          <a:bodyPr wrap="square" rtlCol="0">
            <a:spAutoFit/>
          </a:bodyPr>
          <a:lstStyle/>
          <a:p>
            <a:pPr defTabSz="685800">
              <a:spcAft>
                <a:spcPts val="1200"/>
              </a:spcAft>
            </a:pPr>
            <a:r>
              <a:rPr lang="en-US" b="1" dirty="0">
                <a:solidFill>
                  <a:schemeClr val="accent4">
                    <a:lumMod val="20000"/>
                    <a:lumOff val="80000"/>
                  </a:schemeClr>
                </a:solidFill>
                <a:latin typeface="Arial" panose="020B0604020202020204" pitchFamily="34" charset="0"/>
                <a:cs typeface="Arial" panose="020B0604020202020204" pitchFamily="34" charset="0"/>
              </a:rPr>
              <a:t>About Risk Adjustment</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CMS assigns a risk score to each Medicare Advantage beneficiary based upon demographic and disease factors</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Retrospective claims allowed</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Higher risk scores = higher payments to plans</a:t>
            </a:r>
          </a:p>
        </p:txBody>
      </p:sp>
      <p:sp>
        <p:nvSpPr>
          <p:cNvPr id="8" name="TextBox 7">
            <a:extLst>
              <a:ext uri="{FF2B5EF4-FFF2-40B4-BE49-F238E27FC236}">
                <a16:creationId xmlns:a16="http://schemas.microsoft.com/office/drawing/2014/main" id="{E59FDDD0-CACB-580E-384C-42021FE07E68}"/>
              </a:ext>
            </a:extLst>
          </p:cNvPr>
          <p:cNvSpPr txBox="1"/>
          <p:nvPr/>
        </p:nvSpPr>
        <p:spPr>
          <a:xfrm>
            <a:off x="6562726" y="3798219"/>
            <a:ext cx="4919770" cy="2523768"/>
          </a:xfrm>
          <a:prstGeom prst="rect">
            <a:avLst/>
          </a:prstGeom>
          <a:noFill/>
        </p:spPr>
        <p:txBody>
          <a:bodyPr wrap="square" rtlCol="0">
            <a:spAutoFit/>
          </a:bodyPr>
          <a:lstStyle/>
          <a:p>
            <a:pPr defTabSz="685800">
              <a:spcAft>
                <a:spcPts val="1200"/>
              </a:spcAft>
            </a:pPr>
            <a:r>
              <a:rPr lang="en-US" b="1" dirty="0">
                <a:solidFill>
                  <a:schemeClr val="accent4">
                    <a:lumMod val="20000"/>
                    <a:lumOff val="80000"/>
                  </a:schemeClr>
                </a:solidFill>
                <a:latin typeface="Arial" panose="020B0604020202020204" pitchFamily="34" charset="0"/>
                <a:cs typeface="Arial" panose="020B0604020202020204" pitchFamily="34" charset="0"/>
              </a:rPr>
              <a:t>Business Implications</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Annual risk coding collection</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Retrospective government audits</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Can support additional benefits to members</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20000"/>
                    <a:lumOff val="80000"/>
                  </a:schemeClr>
                </a:solidFill>
                <a:latin typeface="Arial" panose="020B0604020202020204" pitchFamily="34" charset="0"/>
                <a:cs typeface="Arial" panose="020B0604020202020204" pitchFamily="34" charset="0"/>
              </a:rPr>
              <a:t>Can change provider behavior</a:t>
            </a:r>
          </a:p>
          <a:p>
            <a:pPr defTabSz="685800">
              <a:spcAft>
                <a:spcPts val="1200"/>
              </a:spcAft>
            </a:pPr>
            <a:endParaRPr lang="en-US" dirty="0">
              <a:solidFill>
                <a:sysClr val="windowText" lastClr="00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045223F-4D56-D0B6-96F2-A75A551BF9A6}"/>
              </a:ext>
            </a:extLst>
          </p:cNvPr>
          <p:cNvSpPr>
            <a:spLocks noGrp="1"/>
          </p:cNvSpPr>
          <p:nvPr>
            <p:ph type="sldNum" sz="quarter" idx="12"/>
          </p:nvPr>
        </p:nvSpPr>
        <p:spPr/>
        <p:txBody>
          <a:bodyPr/>
          <a:lstStyle/>
          <a:p>
            <a:fld id="{799DC4A8-1FD6-4A87-8072-823973D663D7}" type="slidenum">
              <a:rPr lang="en-US" smtClean="0"/>
              <a:t>15</a:t>
            </a:fld>
            <a:endParaRPr lang="en-US"/>
          </a:p>
        </p:txBody>
      </p:sp>
    </p:spTree>
    <p:extLst>
      <p:ext uri="{BB962C8B-B14F-4D97-AF65-F5344CB8AC3E}">
        <p14:creationId xmlns:p14="http://schemas.microsoft.com/office/powerpoint/2010/main" val="392102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9BB4-30E0-5EBD-FEAC-B9C0F4A34E9B}"/>
              </a:ext>
            </a:extLst>
          </p:cNvPr>
          <p:cNvSpPr>
            <a:spLocks noGrp="1"/>
          </p:cNvSpPr>
          <p:nvPr>
            <p:ph type="title"/>
          </p:nvPr>
        </p:nvSpPr>
        <p:spPr>
          <a:xfrm>
            <a:off x="0" y="271244"/>
            <a:ext cx="12192000" cy="529376"/>
          </a:xfrm>
        </p:spPr>
        <p:txBody>
          <a:bodyPr>
            <a:normAutofit fontScale="90000"/>
          </a:bodyPr>
          <a:lstStyle/>
          <a:p>
            <a:r>
              <a:rPr lang="en-US" dirty="0">
                <a:solidFill>
                  <a:schemeClr val="accent4">
                    <a:lumMod val="20000"/>
                    <a:lumOff val="80000"/>
                  </a:schemeClr>
                </a:solidFill>
              </a:rPr>
              <a:t>Medicaid Eligibility Criteria</a:t>
            </a:r>
          </a:p>
        </p:txBody>
      </p:sp>
      <p:sp>
        <p:nvSpPr>
          <p:cNvPr id="5" name="TextBox 4">
            <a:extLst>
              <a:ext uri="{FF2B5EF4-FFF2-40B4-BE49-F238E27FC236}">
                <a16:creationId xmlns:a16="http://schemas.microsoft.com/office/drawing/2014/main" id="{973772C4-83B9-1128-2244-8F9D0CCA7526}"/>
              </a:ext>
            </a:extLst>
          </p:cNvPr>
          <p:cNvSpPr txBox="1"/>
          <p:nvPr/>
        </p:nvSpPr>
        <p:spPr>
          <a:xfrm>
            <a:off x="1046328" y="1193518"/>
            <a:ext cx="8834651" cy="4687886"/>
          </a:xfrm>
          <a:prstGeom prst="rect">
            <a:avLst/>
          </a:prstGeom>
          <a:noFill/>
        </p:spPr>
        <p:txBody>
          <a:bodyPr wrap="square">
            <a:spAutoFit/>
          </a:bodyPr>
          <a:lstStyle/>
          <a:p>
            <a:pPr marL="473275" indent="-456342" defTabSz="1219170">
              <a:spcBef>
                <a:spcPts val="1733"/>
              </a:spcBef>
              <a:buFont typeface="Wingdings" panose="05000000000000000000" pitchFamily="2" charset="2"/>
              <a:buChar char="§"/>
              <a:tabLst>
                <a:tab pos="473275" algn="l"/>
              </a:tabLst>
              <a:defRPr/>
            </a:pPr>
            <a:r>
              <a:rPr lang="en-US" sz="2133" kern="0" dirty="0">
                <a:solidFill>
                  <a:schemeClr val="accent4">
                    <a:lumMod val="20000"/>
                    <a:lumOff val="80000"/>
                  </a:schemeClr>
                </a:solidFill>
                <a:latin typeface="Calibri"/>
                <a:cs typeface="Calibri"/>
              </a:rPr>
              <a:t>Medicaid eligibility</a:t>
            </a:r>
            <a:r>
              <a:rPr lang="en-US" sz="2133" kern="0" spc="13"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is</a:t>
            </a:r>
            <a:r>
              <a:rPr lang="en-US" sz="2133" kern="0" spc="-13"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based</a:t>
            </a:r>
            <a:r>
              <a:rPr lang="en-US" sz="2133" kern="0" spc="-20"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on both financial</a:t>
            </a:r>
            <a:r>
              <a:rPr lang="en-US" sz="2133" kern="0" spc="7"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and</a:t>
            </a:r>
            <a:r>
              <a:rPr lang="en-US" sz="2133" kern="0" spc="-13" dirty="0">
                <a:solidFill>
                  <a:schemeClr val="accent4">
                    <a:lumMod val="20000"/>
                    <a:lumOff val="80000"/>
                  </a:schemeClr>
                </a:solidFill>
                <a:latin typeface="Calibri"/>
                <a:cs typeface="Calibri"/>
              </a:rPr>
              <a:t> non-</a:t>
            </a:r>
            <a:r>
              <a:rPr lang="en-US" sz="2133" kern="0" dirty="0">
                <a:solidFill>
                  <a:schemeClr val="accent4">
                    <a:lumMod val="20000"/>
                    <a:lumOff val="80000"/>
                  </a:schemeClr>
                </a:solidFill>
                <a:latin typeface="Calibri"/>
                <a:cs typeface="Calibri"/>
              </a:rPr>
              <a:t>financial</a:t>
            </a:r>
            <a:r>
              <a:rPr lang="en-US" sz="2133" kern="0" spc="20" dirty="0">
                <a:solidFill>
                  <a:schemeClr val="accent4">
                    <a:lumMod val="20000"/>
                    <a:lumOff val="80000"/>
                  </a:schemeClr>
                </a:solidFill>
                <a:latin typeface="Calibri"/>
                <a:cs typeface="Calibri"/>
              </a:rPr>
              <a:t> </a:t>
            </a:r>
            <a:r>
              <a:rPr lang="en-US" sz="2133" kern="0" spc="-13" dirty="0">
                <a:solidFill>
                  <a:schemeClr val="accent4">
                    <a:lumMod val="20000"/>
                    <a:lumOff val="80000"/>
                  </a:schemeClr>
                </a:solidFill>
                <a:latin typeface="Calibri"/>
                <a:cs typeface="Calibri"/>
              </a:rPr>
              <a:t>criteria</a:t>
            </a:r>
            <a:endParaRPr lang="en-US" sz="2133" kern="0" dirty="0">
              <a:solidFill>
                <a:schemeClr val="accent4">
                  <a:lumMod val="20000"/>
                  <a:lumOff val="80000"/>
                </a:schemeClr>
              </a:solidFill>
              <a:latin typeface="Calibri"/>
              <a:cs typeface="Calibri"/>
            </a:endParaRPr>
          </a:p>
          <a:p>
            <a:pPr marL="899984" lvl="1" indent="-381837" defTabSz="1219170">
              <a:spcBef>
                <a:spcPts val="1600"/>
              </a:spcBef>
              <a:buFont typeface="Arial" panose="020B0604020202020204" pitchFamily="34" charset="0"/>
              <a:buChar char="•"/>
              <a:tabLst>
                <a:tab pos="899984" algn="l"/>
              </a:tabLst>
              <a:defRPr/>
            </a:pPr>
            <a:r>
              <a:rPr lang="en-US" sz="2133" kern="0" dirty="0">
                <a:solidFill>
                  <a:schemeClr val="accent4">
                    <a:lumMod val="20000"/>
                    <a:lumOff val="80000"/>
                  </a:schemeClr>
                </a:solidFill>
                <a:latin typeface="Calibri"/>
                <a:cs typeface="Calibri"/>
              </a:rPr>
              <a:t>Eligibility</a:t>
            </a:r>
            <a:r>
              <a:rPr lang="en-US" sz="2133" kern="0" spc="-73"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factors</a:t>
            </a:r>
            <a:r>
              <a:rPr lang="en-US" sz="2133" kern="0" spc="-80" dirty="0">
                <a:solidFill>
                  <a:schemeClr val="accent4">
                    <a:lumMod val="20000"/>
                    <a:lumOff val="80000"/>
                  </a:schemeClr>
                </a:solidFill>
                <a:latin typeface="Calibri"/>
                <a:cs typeface="Calibri"/>
              </a:rPr>
              <a:t> </a:t>
            </a:r>
            <a:r>
              <a:rPr lang="en-US" sz="2133" kern="0" spc="-13" dirty="0">
                <a:solidFill>
                  <a:schemeClr val="accent4">
                    <a:lumMod val="20000"/>
                    <a:lumOff val="80000"/>
                  </a:schemeClr>
                </a:solidFill>
                <a:latin typeface="Calibri"/>
                <a:cs typeface="Calibri"/>
              </a:rPr>
              <a:t>include:</a:t>
            </a:r>
            <a:endParaRPr lang="en-US" sz="2133" kern="0" dirty="0">
              <a:solidFill>
                <a:schemeClr val="accent4">
                  <a:lumMod val="20000"/>
                  <a:lumOff val="80000"/>
                </a:schemeClr>
              </a:solidFill>
              <a:latin typeface="Calibri"/>
              <a:cs typeface="Calibri"/>
            </a:endParaRPr>
          </a:p>
          <a:p>
            <a:pPr marL="1391037" lvl="2" indent="-380990" defTabSz="1219170">
              <a:spcBef>
                <a:spcPts val="1600"/>
              </a:spcBef>
              <a:buFont typeface="Wingdings" panose="05000000000000000000" pitchFamily="2" charset="2"/>
              <a:buChar char="ü"/>
              <a:tabLst>
                <a:tab pos="1313992" algn="l"/>
              </a:tabLst>
              <a:defRPr/>
            </a:pPr>
            <a:r>
              <a:rPr lang="en-US" sz="2133" kern="0" dirty="0">
                <a:solidFill>
                  <a:schemeClr val="accent4">
                    <a:lumMod val="20000"/>
                    <a:lumOff val="80000"/>
                  </a:schemeClr>
                </a:solidFill>
                <a:latin typeface="Calibri"/>
                <a:cs typeface="Calibri"/>
              </a:rPr>
              <a:t>Family</a:t>
            </a:r>
            <a:r>
              <a:rPr lang="en-US" sz="2133" kern="0" spc="-87" dirty="0">
                <a:solidFill>
                  <a:schemeClr val="accent4">
                    <a:lumMod val="20000"/>
                    <a:lumOff val="80000"/>
                  </a:schemeClr>
                </a:solidFill>
                <a:latin typeface="Calibri"/>
                <a:cs typeface="Calibri"/>
              </a:rPr>
              <a:t> </a:t>
            </a:r>
            <a:r>
              <a:rPr lang="en-US" sz="2133" kern="0" spc="-13" dirty="0">
                <a:solidFill>
                  <a:schemeClr val="accent4">
                    <a:lumMod val="20000"/>
                    <a:lumOff val="80000"/>
                  </a:schemeClr>
                </a:solidFill>
                <a:latin typeface="Calibri"/>
                <a:cs typeface="Calibri"/>
              </a:rPr>
              <a:t>income</a:t>
            </a:r>
            <a:endParaRPr lang="en-US" sz="2133" kern="0" dirty="0">
              <a:solidFill>
                <a:schemeClr val="accent4">
                  <a:lumMod val="20000"/>
                  <a:lumOff val="80000"/>
                </a:schemeClr>
              </a:solidFill>
              <a:latin typeface="Calibri"/>
              <a:cs typeface="Calibri"/>
            </a:endParaRPr>
          </a:p>
          <a:p>
            <a:pPr marL="1391037" lvl="2" indent="-380990" defTabSz="1219170">
              <a:spcBef>
                <a:spcPts val="1600"/>
              </a:spcBef>
              <a:buFont typeface="Wingdings" panose="05000000000000000000" pitchFamily="2" charset="2"/>
              <a:buChar char="ü"/>
              <a:tabLst>
                <a:tab pos="1313992" algn="l"/>
              </a:tabLst>
              <a:defRPr/>
            </a:pPr>
            <a:r>
              <a:rPr lang="en-US" sz="2133" kern="0" dirty="0">
                <a:solidFill>
                  <a:schemeClr val="accent4">
                    <a:lumMod val="20000"/>
                    <a:lumOff val="80000"/>
                  </a:schemeClr>
                </a:solidFill>
                <a:latin typeface="Calibri"/>
                <a:cs typeface="Calibri"/>
              </a:rPr>
              <a:t>Family</a:t>
            </a:r>
            <a:r>
              <a:rPr lang="en-US" sz="2133" kern="0" spc="-100" dirty="0">
                <a:solidFill>
                  <a:schemeClr val="accent4">
                    <a:lumMod val="20000"/>
                    <a:lumOff val="80000"/>
                  </a:schemeClr>
                </a:solidFill>
                <a:latin typeface="Calibri"/>
                <a:cs typeface="Calibri"/>
              </a:rPr>
              <a:t> </a:t>
            </a:r>
            <a:r>
              <a:rPr lang="en-US" sz="2133" kern="0" spc="-27" dirty="0">
                <a:solidFill>
                  <a:schemeClr val="accent4">
                    <a:lumMod val="20000"/>
                    <a:lumOff val="80000"/>
                  </a:schemeClr>
                </a:solidFill>
                <a:latin typeface="Calibri"/>
                <a:cs typeface="Calibri"/>
              </a:rPr>
              <a:t>size</a:t>
            </a:r>
            <a:endParaRPr lang="en-US" sz="2133" kern="0" dirty="0">
              <a:solidFill>
                <a:schemeClr val="accent4">
                  <a:lumMod val="20000"/>
                  <a:lumOff val="80000"/>
                </a:schemeClr>
              </a:solidFill>
              <a:latin typeface="Calibri"/>
              <a:cs typeface="Calibri"/>
            </a:endParaRPr>
          </a:p>
          <a:p>
            <a:pPr marL="1391037" lvl="2" indent="-380990" defTabSz="1219170">
              <a:spcBef>
                <a:spcPts val="1600"/>
              </a:spcBef>
              <a:buFont typeface="Wingdings" panose="05000000000000000000" pitchFamily="2" charset="2"/>
              <a:buChar char="ü"/>
              <a:tabLst>
                <a:tab pos="1313992" algn="l"/>
              </a:tabLst>
              <a:defRPr/>
            </a:pPr>
            <a:r>
              <a:rPr lang="en-US" sz="2133" kern="0" spc="-33" dirty="0">
                <a:solidFill>
                  <a:schemeClr val="accent4">
                    <a:lumMod val="20000"/>
                    <a:lumOff val="80000"/>
                  </a:schemeClr>
                </a:solidFill>
                <a:latin typeface="Calibri"/>
                <a:cs typeface="Calibri"/>
              </a:rPr>
              <a:t>Age</a:t>
            </a:r>
            <a:endParaRPr lang="en-US" sz="2133" kern="0" dirty="0">
              <a:solidFill>
                <a:schemeClr val="accent4">
                  <a:lumMod val="20000"/>
                  <a:lumOff val="80000"/>
                </a:schemeClr>
              </a:solidFill>
              <a:latin typeface="Calibri"/>
              <a:cs typeface="Calibri"/>
            </a:endParaRPr>
          </a:p>
          <a:p>
            <a:pPr marL="1391037" lvl="2" indent="-380990" defTabSz="1219170">
              <a:spcBef>
                <a:spcPts val="1600"/>
              </a:spcBef>
              <a:buFont typeface="Wingdings" panose="05000000000000000000" pitchFamily="2" charset="2"/>
              <a:buChar char="ü"/>
              <a:tabLst>
                <a:tab pos="1313992" algn="l"/>
              </a:tabLst>
              <a:defRPr/>
            </a:pPr>
            <a:r>
              <a:rPr lang="en-US" sz="2133" kern="0" dirty="0">
                <a:solidFill>
                  <a:schemeClr val="accent4">
                    <a:lumMod val="20000"/>
                    <a:lumOff val="80000"/>
                  </a:schemeClr>
                </a:solidFill>
                <a:latin typeface="Calibri"/>
                <a:cs typeface="Calibri"/>
              </a:rPr>
              <a:t>Other</a:t>
            </a:r>
            <a:r>
              <a:rPr lang="en-US" sz="2133" kern="0" spc="-40"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factors</a:t>
            </a:r>
            <a:r>
              <a:rPr lang="en-US" sz="2133" kern="0" spc="-27"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such</a:t>
            </a:r>
            <a:r>
              <a:rPr lang="en-US" sz="2133" kern="0" spc="-27"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as</a:t>
            </a:r>
            <a:r>
              <a:rPr lang="en-US" sz="2133" kern="0" spc="-27"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being</a:t>
            </a:r>
            <a:r>
              <a:rPr lang="en-US" sz="2133" kern="0" spc="-13"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pregnant</a:t>
            </a:r>
            <a:r>
              <a:rPr lang="en-US" sz="2133" kern="0" spc="-40"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or</a:t>
            </a:r>
            <a:r>
              <a:rPr lang="en-US" sz="2133" kern="0" spc="-20"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having</a:t>
            </a:r>
            <a:r>
              <a:rPr lang="en-US" sz="2133" kern="0" spc="-27"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a</a:t>
            </a:r>
            <a:r>
              <a:rPr lang="en-US" sz="2133" kern="0" spc="-27" dirty="0">
                <a:solidFill>
                  <a:schemeClr val="accent4">
                    <a:lumMod val="20000"/>
                    <a:lumOff val="80000"/>
                  </a:schemeClr>
                </a:solidFill>
                <a:latin typeface="Calibri"/>
                <a:cs typeface="Calibri"/>
              </a:rPr>
              <a:t> </a:t>
            </a:r>
            <a:r>
              <a:rPr lang="en-US" sz="2133" kern="0" spc="-13" dirty="0">
                <a:solidFill>
                  <a:schemeClr val="accent4">
                    <a:lumMod val="20000"/>
                    <a:lumOff val="80000"/>
                  </a:schemeClr>
                </a:solidFill>
                <a:latin typeface="Calibri"/>
                <a:cs typeface="Calibri"/>
              </a:rPr>
              <a:t>disability</a:t>
            </a:r>
            <a:endParaRPr lang="en-US" sz="2133" kern="0" dirty="0">
              <a:solidFill>
                <a:schemeClr val="accent4">
                  <a:lumMod val="20000"/>
                  <a:lumOff val="80000"/>
                </a:schemeClr>
              </a:solidFill>
              <a:latin typeface="Calibri"/>
              <a:cs typeface="Calibri"/>
            </a:endParaRPr>
          </a:p>
          <a:p>
            <a:pPr marL="473275" indent="-456342" defTabSz="1219170">
              <a:spcBef>
                <a:spcPts val="1600"/>
              </a:spcBef>
              <a:buFont typeface="Wingdings" panose="05000000000000000000" pitchFamily="2" charset="2"/>
              <a:buChar char="§"/>
              <a:tabLst>
                <a:tab pos="473275" algn="l"/>
              </a:tabLst>
              <a:defRPr/>
            </a:pPr>
            <a:r>
              <a:rPr lang="en-US" sz="2133" kern="0" dirty="0">
                <a:solidFill>
                  <a:schemeClr val="accent4">
                    <a:lumMod val="20000"/>
                    <a:lumOff val="80000"/>
                  </a:schemeClr>
                </a:solidFill>
                <a:latin typeface="Calibri"/>
                <a:cs typeface="Calibri"/>
              </a:rPr>
              <a:t>An</a:t>
            </a:r>
            <a:r>
              <a:rPr lang="en-US" sz="2133" kern="0" spc="-33"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Individual</a:t>
            </a:r>
            <a:r>
              <a:rPr lang="en-US" sz="2133" kern="0" spc="-7"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must</a:t>
            </a:r>
            <a:r>
              <a:rPr lang="en-US" sz="2133" kern="0" spc="-20"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also</a:t>
            </a:r>
            <a:r>
              <a:rPr lang="en-US" sz="2133" kern="0" spc="-13" dirty="0">
                <a:solidFill>
                  <a:schemeClr val="accent4">
                    <a:lumMod val="20000"/>
                    <a:lumOff val="80000"/>
                  </a:schemeClr>
                </a:solidFill>
                <a:latin typeface="Calibri"/>
                <a:cs typeface="Calibri"/>
              </a:rPr>
              <a:t> </a:t>
            </a:r>
            <a:r>
              <a:rPr lang="en-US" sz="2133" kern="0" spc="-33" dirty="0">
                <a:solidFill>
                  <a:schemeClr val="accent4">
                    <a:lumMod val="20000"/>
                    <a:lumOff val="80000"/>
                  </a:schemeClr>
                </a:solidFill>
                <a:latin typeface="Calibri"/>
                <a:cs typeface="Calibri"/>
              </a:rPr>
              <a:t>be:</a:t>
            </a:r>
            <a:endParaRPr lang="en-US" sz="2133" kern="0" dirty="0">
              <a:solidFill>
                <a:schemeClr val="accent4">
                  <a:lumMod val="20000"/>
                  <a:lumOff val="80000"/>
                </a:schemeClr>
              </a:solidFill>
              <a:latin typeface="Calibri"/>
              <a:cs typeface="Calibri"/>
            </a:endParaRPr>
          </a:p>
          <a:p>
            <a:pPr marL="899984" lvl="1" indent="-381837" defTabSz="1219170">
              <a:spcBef>
                <a:spcPts val="1600"/>
              </a:spcBef>
              <a:buFont typeface="Arial" panose="020B0604020202020204" pitchFamily="34" charset="0"/>
              <a:buChar char="•"/>
              <a:tabLst>
                <a:tab pos="899984" algn="l"/>
              </a:tabLst>
              <a:defRPr/>
            </a:pPr>
            <a:r>
              <a:rPr lang="en-US" sz="2133" kern="0" dirty="0">
                <a:solidFill>
                  <a:schemeClr val="accent4">
                    <a:lumMod val="20000"/>
                    <a:lumOff val="80000"/>
                  </a:schemeClr>
                </a:solidFill>
                <a:latin typeface="Calibri"/>
                <a:cs typeface="Calibri"/>
              </a:rPr>
              <a:t>A</a:t>
            </a:r>
            <a:r>
              <a:rPr lang="en-US" sz="2133" kern="0" spc="-60"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U.S.</a:t>
            </a:r>
            <a:r>
              <a:rPr lang="en-US" sz="2133" kern="0" spc="-53"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citizen</a:t>
            </a:r>
            <a:r>
              <a:rPr lang="en-US" sz="2133" kern="0" spc="-7"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or</a:t>
            </a:r>
            <a:r>
              <a:rPr lang="en-US" sz="2133" kern="0" spc="-40"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certain</a:t>
            </a:r>
            <a:r>
              <a:rPr lang="en-US" sz="2133" kern="0" spc="-27"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qualified</a:t>
            </a:r>
            <a:r>
              <a:rPr lang="en-US" sz="2133" kern="0" spc="-7"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non-</a:t>
            </a:r>
            <a:r>
              <a:rPr lang="en-US" sz="2133" kern="0" spc="-13" dirty="0">
                <a:solidFill>
                  <a:schemeClr val="accent4">
                    <a:lumMod val="20000"/>
                    <a:lumOff val="80000"/>
                  </a:schemeClr>
                </a:solidFill>
                <a:latin typeface="Calibri"/>
                <a:cs typeface="Calibri"/>
              </a:rPr>
              <a:t>citizen</a:t>
            </a:r>
            <a:endParaRPr lang="en-US" sz="2133" kern="0" dirty="0">
              <a:solidFill>
                <a:schemeClr val="accent4">
                  <a:lumMod val="20000"/>
                  <a:lumOff val="80000"/>
                </a:schemeClr>
              </a:solidFill>
              <a:latin typeface="Calibri"/>
              <a:cs typeface="Calibri"/>
            </a:endParaRPr>
          </a:p>
          <a:p>
            <a:pPr marL="899984" lvl="1" indent="-381837" defTabSz="1219170">
              <a:spcBef>
                <a:spcPts val="1600"/>
              </a:spcBef>
              <a:buFont typeface="Arial" panose="020B0604020202020204" pitchFamily="34" charset="0"/>
              <a:buChar char="•"/>
              <a:tabLst>
                <a:tab pos="899984" algn="l"/>
              </a:tabLst>
              <a:defRPr/>
            </a:pPr>
            <a:r>
              <a:rPr lang="en-US" sz="2133" kern="0" dirty="0">
                <a:solidFill>
                  <a:schemeClr val="accent4">
                    <a:lumMod val="20000"/>
                    <a:lumOff val="80000"/>
                  </a:schemeClr>
                </a:solidFill>
                <a:latin typeface="Calibri"/>
                <a:cs typeface="Calibri"/>
              </a:rPr>
              <a:t>A</a:t>
            </a:r>
            <a:r>
              <a:rPr lang="en-US" sz="2133" kern="0" spc="-47"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resident</a:t>
            </a:r>
            <a:r>
              <a:rPr lang="en-US" sz="2133" kern="0" spc="-40"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of</a:t>
            </a:r>
            <a:r>
              <a:rPr lang="en-US" sz="2133" kern="0" spc="-33"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the</a:t>
            </a:r>
            <a:r>
              <a:rPr lang="en-US" sz="2133" kern="0" spc="-13"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state</a:t>
            </a:r>
            <a:r>
              <a:rPr lang="en-US" sz="2133" kern="0" spc="-27"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in</a:t>
            </a:r>
            <a:r>
              <a:rPr lang="en-US" sz="2133" kern="0" spc="-13"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which they</a:t>
            </a:r>
            <a:r>
              <a:rPr lang="en-US" sz="2133" kern="0" spc="-33" dirty="0">
                <a:solidFill>
                  <a:schemeClr val="accent4">
                    <a:lumMod val="20000"/>
                    <a:lumOff val="80000"/>
                  </a:schemeClr>
                </a:solidFill>
                <a:latin typeface="Calibri"/>
                <a:cs typeface="Calibri"/>
              </a:rPr>
              <a:t> </a:t>
            </a:r>
            <a:r>
              <a:rPr lang="en-US" sz="2133" kern="0" dirty="0">
                <a:solidFill>
                  <a:schemeClr val="accent4">
                    <a:lumMod val="20000"/>
                    <a:lumOff val="80000"/>
                  </a:schemeClr>
                </a:solidFill>
                <a:latin typeface="Calibri"/>
                <a:cs typeface="Calibri"/>
              </a:rPr>
              <a:t>are</a:t>
            </a:r>
            <a:r>
              <a:rPr lang="en-US" sz="2133" kern="0" spc="-13" dirty="0">
                <a:solidFill>
                  <a:schemeClr val="accent4">
                    <a:lumMod val="20000"/>
                    <a:lumOff val="80000"/>
                  </a:schemeClr>
                </a:solidFill>
                <a:latin typeface="Calibri"/>
                <a:cs typeface="Calibri"/>
              </a:rPr>
              <a:t> applying</a:t>
            </a:r>
            <a:endParaRPr lang="en-US" sz="2133" kern="0" dirty="0">
              <a:solidFill>
                <a:schemeClr val="accent4">
                  <a:lumMod val="20000"/>
                  <a:lumOff val="80000"/>
                </a:schemeClr>
              </a:solidFill>
              <a:latin typeface="Calibri"/>
              <a:cs typeface="Calibri"/>
            </a:endParaRPr>
          </a:p>
        </p:txBody>
      </p:sp>
    </p:spTree>
    <p:extLst>
      <p:ext uri="{BB962C8B-B14F-4D97-AF65-F5344CB8AC3E}">
        <p14:creationId xmlns:p14="http://schemas.microsoft.com/office/powerpoint/2010/main" val="226295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9BB4-30E0-5EBD-FEAC-B9C0F4A34E9B}"/>
              </a:ext>
            </a:extLst>
          </p:cNvPr>
          <p:cNvSpPr>
            <a:spLocks noGrp="1"/>
          </p:cNvSpPr>
          <p:nvPr>
            <p:ph type="title"/>
          </p:nvPr>
        </p:nvSpPr>
        <p:spPr>
          <a:xfrm>
            <a:off x="0" y="259213"/>
            <a:ext cx="12192000" cy="529376"/>
          </a:xfrm>
        </p:spPr>
        <p:txBody>
          <a:bodyPr>
            <a:normAutofit fontScale="90000"/>
          </a:bodyPr>
          <a:lstStyle/>
          <a:p>
            <a:r>
              <a:rPr lang="en-US" dirty="0">
                <a:solidFill>
                  <a:schemeClr val="accent4">
                    <a:lumMod val="20000"/>
                    <a:lumOff val="80000"/>
                  </a:schemeClr>
                </a:solidFill>
              </a:rPr>
              <a:t>2022 Federal Poverty Level (FPL)</a:t>
            </a:r>
          </a:p>
        </p:txBody>
      </p:sp>
      <p:graphicFrame>
        <p:nvGraphicFramePr>
          <p:cNvPr id="3" name="object 3">
            <a:extLst>
              <a:ext uri="{FF2B5EF4-FFF2-40B4-BE49-F238E27FC236}">
                <a16:creationId xmlns:a16="http://schemas.microsoft.com/office/drawing/2014/main" id="{AB55AE8F-EB03-A60D-204D-674AD201D69B}"/>
              </a:ext>
            </a:extLst>
          </p:cNvPr>
          <p:cNvGraphicFramePr>
            <a:graphicFrameLocks noGrp="1"/>
          </p:cNvGraphicFramePr>
          <p:nvPr>
            <p:extLst>
              <p:ext uri="{D42A27DB-BD31-4B8C-83A1-F6EECF244321}">
                <p14:modId xmlns:p14="http://schemas.microsoft.com/office/powerpoint/2010/main" val="569270543"/>
              </p:ext>
            </p:extLst>
          </p:nvPr>
        </p:nvGraphicFramePr>
        <p:xfrm>
          <a:off x="1638364" y="1887644"/>
          <a:ext cx="8915272" cy="3118274"/>
        </p:xfrm>
        <a:graphic>
          <a:graphicData uri="http://schemas.openxmlformats.org/drawingml/2006/table">
            <a:tbl>
              <a:tblPr firstRow="1" bandRow="1"/>
              <a:tblGrid>
                <a:gridCol w="4457636">
                  <a:extLst>
                    <a:ext uri="{9D8B030D-6E8A-4147-A177-3AD203B41FA5}">
                      <a16:colId xmlns:a16="http://schemas.microsoft.com/office/drawing/2014/main" val="20000"/>
                    </a:ext>
                  </a:extLst>
                </a:gridCol>
                <a:gridCol w="4457636">
                  <a:extLst>
                    <a:ext uri="{9D8B030D-6E8A-4147-A177-3AD203B41FA5}">
                      <a16:colId xmlns:a16="http://schemas.microsoft.com/office/drawing/2014/main" val="20001"/>
                    </a:ext>
                  </a:extLst>
                </a:gridCol>
              </a:tblGrid>
              <a:tr h="44026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b="1" dirty="0">
                          <a:solidFill>
                            <a:srgbClr val="FFFFFF"/>
                          </a:solidFill>
                          <a:latin typeface="Calibri"/>
                          <a:cs typeface="Calibri"/>
                        </a:rPr>
                        <a:t>Persons</a:t>
                      </a:r>
                      <a:r>
                        <a:rPr sz="2700" b="1" spc="-55" dirty="0">
                          <a:solidFill>
                            <a:srgbClr val="FFFFFF"/>
                          </a:solidFill>
                          <a:latin typeface="Calibri"/>
                          <a:cs typeface="Calibri"/>
                        </a:rPr>
                        <a:t> </a:t>
                      </a:r>
                      <a:r>
                        <a:rPr sz="2700" b="1" dirty="0">
                          <a:solidFill>
                            <a:srgbClr val="FFFFFF"/>
                          </a:solidFill>
                          <a:latin typeface="Calibri"/>
                          <a:cs typeface="Calibri"/>
                        </a:rPr>
                        <a:t>in</a:t>
                      </a:r>
                      <a:r>
                        <a:rPr sz="2700" b="1" spc="-50" dirty="0">
                          <a:solidFill>
                            <a:srgbClr val="FFFFFF"/>
                          </a:solidFill>
                          <a:latin typeface="Calibri"/>
                          <a:cs typeface="Calibri"/>
                        </a:rPr>
                        <a:t> </a:t>
                      </a:r>
                      <a:r>
                        <a:rPr sz="2700" b="1" spc="-10" dirty="0">
                          <a:solidFill>
                            <a:srgbClr val="FFFFFF"/>
                          </a:solidFill>
                          <a:latin typeface="Calibri"/>
                          <a:cs typeface="Calibri"/>
                        </a:rPr>
                        <a:t>Household</a:t>
                      </a:r>
                      <a:endParaRPr sz="27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71B61">
                        <a:alpha val="13301"/>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b="1" dirty="0">
                          <a:solidFill>
                            <a:srgbClr val="FFFFFF"/>
                          </a:solidFill>
                          <a:latin typeface="Calibri"/>
                          <a:cs typeface="Calibri"/>
                        </a:rPr>
                        <a:t>Poverty</a:t>
                      </a:r>
                      <a:r>
                        <a:rPr sz="2700" b="1" spc="-50" dirty="0">
                          <a:solidFill>
                            <a:srgbClr val="FFFFFF"/>
                          </a:solidFill>
                          <a:latin typeface="Calibri"/>
                          <a:cs typeface="Calibri"/>
                        </a:rPr>
                        <a:t> </a:t>
                      </a:r>
                      <a:r>
                        <a:rPr sz="2700" b="1" dirty="0">
                          <a:solidFill>
                            <a:srgbClr val="FFFFFF"/>
                          </a:solidFill>
                          <a:latin typeface="Calibri"/>
                          <a:cs typeface="Calibri"/>
                        </a:rPr>
                        <a:t>Guideline</a:t>
                      </a:r>
                      <a:r>
                        <a:rPr sz="2700" b="1" spc="-45" dirty="0">
                          <a:solidFill>
                            <a:srgbClr val="FFFFFF"/>
                          </a:solidFill>
                          <a:latin typeface="Calibri"/>
                          <a:cs typeface="Calibri"/>
                        </a:rPr>
                        <a:t> </a:t>
                      </a:r>
                      <a:r>
                        <a:rPr sz="2700" b="1" dirty="0">
                          <a:solidFill>
                            <a:srgbClr val="FFFFFF"/>
                          </a:solidFill>
                          <a:latin typeface="Calibri"/>
                          <a:cs typeface="Calibri"/>
                        </a:rPr>
                        <a:t>(100%</a:t>
                      </a:r>
                      <a:r>
                        <a:rPr sz="2700" b="1" spc="-50" dirty="0">
                          <a:solidFill>
                            <a:srgbClr val="FFFFFF"/>
                          </a:solidFill>
                          <a:latin typeface="Calibri"/>
                          <a:cs typeface="Calibri"/>
                        </a:rPr>
                        <a:t> </a:t>
                      </a:r>
                      <a:r>
                        <a:rPr sz="2700" b="1" spc="-20" dirty="0">
                          <a:solidFill>
                            <a:srgbClr val="FFFFFF"/>
                          </a:solidFill>
                          <a:latin typeface="Calibri"/>
                          <a:cs typeface="Calibri"/>
                        </a:rPr>
                        <a:t>FPL)</a:t>
                      </a:r>
                      <a:endParaRPr sz="27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71B61"/>
                    </a:solidFill>
                  </a:tcPr>
                </a:tc>
                <a:extLst>
                  <a:ext uri="{0D108BD9-81ED-4DB2-BD59-A6C34878D82A}">
                    <a16:rowId xmlns:a16="http://schemas.microsoft.com/office/drawing/2014/main" val="10000"/>
                  </a:ext>
                </a:extLst>
              </a:tr>
              <a:tr h="44026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dirty="0">
                          <a:latin typeface="Calibri"/>
                          <a:cs typeface="Calibri"/>
                        </a:rPr>
                        <a:t>1</a:t>
                      </a: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spc="-10" dirty="0">
                          <a:latin typeface="Calibri"/>
                          <a:cs typeface="Calibri"/>
                        </a:rPr>
                        <a:t>$13,590</a:t>
                      </a:r>
                      <a:endParaRPr sz="27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extLst>
                  <a:ext uri="{0D108BD9-81ED-4DB2-BD59-A6C34878D82A}">
                    <a16:rowId xmlns:a16="http://schemas.microsoft.com/office/drawing/2014/main" val="10001"/>
                  </a:ext>
                </a:extLst>
              </a:tr>
              <a:tr h="44026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dirty="0">
                          <a:solidFill>
                            <a:schemeClr val="bg1"/>
                          </a:solidFill>
                          <a:latin typeface="Calibri"/>
                          <a:cs typeface="Calibri"/>
                        </a:rPr>
                        <a:t>2</a:t>
                      </a: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spc="-10" dirty="0">
                          <a:solidFill>
                            <a:schemeClr val="bg1"/>
                          </a:solidFill>
                          <a:latin typeface="Calibri"/>
                          <a:cs typeface="Calibri"/>
                        </a:rPr>
                        <a:t>$18,310</a:t>
                      </a:r>
                      <a:endParaRPr sz="2700" dirty="0">
                        <a:solidFill>
                          <a:schemeClr val="bg1"/>
                        </a:solidFill>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026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dirty="0">
                          <a:solidFill>
                            <a:schemeClr val="tx1"/>
                          </a:solidFill>
                          <a:latin typeface="Calibri"/>
                          <a:cs typeface="Calibri"/>
                        </a:rPr>
                        <a:t>3</a:t>
                      </a: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spc="-10" dirty="0">
                          <a:solidFill>
                            <a:schemeClr val="tx1"/>
                          </a:solidFill>
                          <a:latin typeface="Calibri"/>
                          <a:cs typeface="Calibri"/>
                        </a:rPr>
                        <a:t>$23,030</a:t>
                      </a:r>
                      <a:endParaRPr sz="2700" dirty="0">
                        <a:solidFill>
                          <a:schemeClr val="tx1"/>
                        </a:solidFill>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extLst>
                  <a:ext uri="{0D108BD9-81ED-4DB2-BD59-A6C34878D82A}">
                    <a16:rowId xmlns:a16="http://schemas.microsoft.com/office/drawing/2014/main" val="10003"/>
                  </a:ext>
                </a:extLst>
              </a:tr>
              <a:tr h="44026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dirty="0">
                          <a:solidFill>
                            <a:schemeClr val="bg1"/>
                          </a:solidFill>
                          <a:latin typeface="Calibri"/>
                          <a:cs typeface="Calibri"/>
                        </a:rPr>
                        <a:t>4</a:t>
                      </a: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spc="-10" dirty="0">
                          <a:solidFill>
                            <a:schemeClr val="bg1"/>
                          </a:solidFill>
                          <a:latin typeface="Calibri"/>
                          <a:cs typeface="Calibri"/>
                        </a:rPr>
                        <a:t>$27,750</a:t>
                      </a:r>
                      <a:endParaRPr sz="2700" dirty="0">
                        <a:solidFill>
                          <a:schemeClr val="bg1"/>
                        </a:solidFill>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026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dirty="0">
                          <a:solidFill>
                            <a:schemeClr val="bg1"/>
                          </a:solidFill>
                          <a:latin typeface="Calibri"/>
                          <a:cs typeface="Calibri"/>
                        </a:rPr>
                        <a:t>5</a:t>
                      </a: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700" spc="-10" dirty="0">
                          <a:solidFill>
                            <a:schemeClr val="bg1"/>
                          </a:solidFill>
                          <a:latin typeface="Calibri"/>
                          <a:cs typeface="Calibri"/>
                        </a:rPr>
                        <a:t>$32,470</a:t>
                      </a:r>
                      <a:endParaRPr sz="2700" dirty="0">
                        <a:solidFill>
                          <a:schemeClr val="bg1"/>
                        </a:solidFill>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extLst>
                  <a:ext uri="{0D108BD9-81ED-4DB2-BD59-A6C34878D82A}">
                    <a16:rowId xmlns:a16="http://schemas.microsoft.com/office/drawing/2014/main" val="10005"/>
                  </a:ext>
                </a:extLst>
              </a:tr>
              <a:tr h="4411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4"/>
                        </a:spcBef>
                      </a:pPr>
                      <a:r>
                        <a:rPr sz="2700" dirty="0">
                          <a:solidFill>
                            <a:schemeClr val="bg1"/>
                          </a:solidFill>
                          <a:latin typeface="Calibri"/>
                          <a:cs typeface="Calibri"/>
                        </a:rPr>
                        <a:t>6</a:t>
                      </a: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4"/>
                        </a:spcBef>
                      </a:pPr>
                      <a:r>
                        <a:rPr sz="2700" spc="-10" dirty="0">
                          <a:solidFill>
                            <a:schemeClr val="bg1"/>
                          </a:solidFill>
                          <a:latin typeface="Calibri"/>
                          <a:cs typeface="Calibri"/>
                        </a:rPr>
                        <a:t>$37,190</a:t>
                      </a:r>
                      <a:endParaRPr sz="2700" dirty="0">
                        <a:solidFill>
                          <a:schemeClr val="bg1"/>
                        </a:solidFill>
                        <a:latin typeface="Calibri"/>
                        <a:cs typeface="Calibri"/>
                      </a:endParaRP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200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9BB4-30E0-5EBD-FEAC-B9C0F4A34E9B}"/>
              </a:ext>
            </a:extLst>
          </p:cNvPr>
          <p:cNvSpPr>
            <a:spLocks noGrp="1"/>
          </p:cNvSpPr>
          <p:nvPr>
            <p:ph type="title"/>
          </p:nvPr>
        </p:nvSpPr>
        <p:spPr>
          <a:xfrm>
            <a:off x="0" y="259213"/>
            <a:ext cx="12192000" cy="529376"/>
          </a:xfrm>
        </p:spPr>
        <p:txBody>
          <a:bodyPr>
            <a:normAutofit fontScale="90000"/>
          </a:bodyPr>
          <a:lstStyle/>
          <a:p>
            <a:r>
              <a:rPr lang="en-US" dirty="0">
                <a:solidFill>
                  <a:schemeClr val="accent4">
                    <a:lumMod val="40000"/>
                    <a:lumOff val="60000"/>
                  </a:schemeClr>
                </a:solidFill>
              </a:rPr>
              <a:t>State Examples:  Medicaid Eligibility Levels/FPL</a:t>
            </a:r>
          </a:p>
        </p:txBody>
      </p:sp>
      <p:graphicFrame>
        <p:nvGraphicFramePr>
          <p:cNvPr id="5" name="object 3">
            <a:extLst>
              <a:ext uri="{FF2B5EF4-FFF2-40B4-BE49-F238E27FC236}">
                <a16:creationId xmlns:a16="http://schemas.microsoft.com/office/drawing/2014/main" id="{5A4C576F-F0E0-815E-A4FB-C1BEC9C6895A}"/>
              </a:ext>
            </a:extLst>
          </p:cNvPr>
          <p:cNvGraphicFramePr>
            <a:graphicFrameLocks noGrp="1"/>
          </p:cNvGraphicFramePr>
          <p:nvPr/>
        </p:nvGraphicFramePr>
        <p:xfrm>
          <a:off x="1762559" y="1555847"/>
          <a:ext cx="8955482" cy="3735225"/>
        </p:xfrm>
        <a:graphic>
          <a:graphicData uri="http://schemas.openxmlformats.org/drawingml/2006/table">
            <a:tbl>
              <a:tblPr firstRow="1" bandRow="1"/>
              <a:tblGrid>
                <a:gridCol w="2138557">
                  <a:extLst>
                    <a:ext uri="{9D8B030D-6E8A-4147-A177-3AD203B41FA5}">
                      <a16:colId xmlns:a16="http://schemas.microsoft.com/office/drawing/2014/main" val="20000"/>
                    </a:ext>
                  </a:extLst>
                </a:gridCol>
                <a:gridCol w="1812093">
                  <a:extLst>
                    <a:ext uri="{9D8B030D-6E8A-4147-A177-3AD203B41FA5}">
                      <a16:colId xmlns:a16="http://schemas.microsoft.com/office/drawing/2014/main" val="20001"/>
                    </a:ext>
                  </a:extLst>
                </a:gridCol>
                <a:gridCol w="1639515">
                  <a:extLst>
                    <a:ext uri="{9D8B030D-6E8A-4147-A177-3AD203B41FA5}">
                      <a16:colId xmlns:a16="http://schemas.microsoft.com/office/drawing/2014/main" val="20002"/>
                    </a:ext>
                  </a:extLst>
                </a:gridCol>
                <a:gridCol w="1812093">
                  <a:extLst>
                    <a:ext uri="{9D8B030D-6E8A-4147-A177-3AD203B41FA5}">
                      <a16:colId xmlns:a16="http://schemas.microsoft.com/office/drawing/2014/main" val="20003"/>
                    </a:ext>
                  </a:extLst>
                </a:gridCol>
                <a:gridCol w="1553224">
                  <a:extLst>
                    <a:ext uri="{9D8B030D-6E8A-4147-A177-3AD203B41FA5}">
                      <a16:colId xmlns:a16="http://schemas.microsoft.com/office/drawing/2014/main" val="20004"/>
                    </a:ext>
                  </a:extLst>
                </a:gridCol>
              </a:tblGrid>
              <a:tr h="110091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18490">
                        <a:lnSpc>
                          <a:spcPct val="100000"/>
                        </a:lnSpc>
                        <a:spcBef>
                          <a:spcPts val="204"/>
                        </a:spcBef>
                      </a:pPr>
                      <a:r>
                        <a:rPr sz="2100" b="1" spc="-10" dirty="0">
                          <a:solidFill>
                            <a:srgbClr val="FFFFFF"/>
                          </a:solidFill>
                          <a:latin typeface="Calibri"/>
                          <a:cs typeface="Calibri"/>
                        </a:rPr>
                        <a:t>State</a:t>
                      </a:r>
                      <a:endParaRPr sz="2100" dirty="0">
                        <a:latin typeface="Calibri"/>
                        <a:cs typeface="Calibri"/>
                      </a:endParaRP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71B6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556895" marR="262255" indent="-287020">
                        <a:lnSpc>
                          <a:spcPct val="100000"/>
                        </a:lnSpc>
                        <a:spcBef>
                          <a:spcPts val="204"/>
                        </a:spcBef>
                      </a:pPr>
                      <a:r>
                        <a:rPr sz="2100" b="1" spc="-10" dirty="0">
                          <a:solidFill>
                            <a:srgbClr val="FFFFFF"/>
                          </a:solidFill>
                          <a:latin typeface="Calibri"/>
                          <a:cs typeface="Calibri"/>
                        </a:rPr>
                        <a:t>Children 0-</a:t>
                      </a:r>
                      <a:r>
                        <a:rPr sz="2100" b="1" spc="-25" dirty="0">
                          <a:solidFill>
                            <a:srgbClr val="FFFFFF"/>
                          </a:solidFill>
                          <a:latin typeface="Calibri"/>
                          <a:cs typeface="Calibri"/>
                        </a:rPr>
                        <a:t>18</a:t>
                      </a:r>
                      <a:endParaRPr sz="2100" dirty="0">
                        <a:latin typeface="Calibri"/>
                        <a:cs typeface="Calibri"/>
                      </a:endParaRP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71B6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26060" marR="143510" indent="-74930">
                        <a:lnSpc>
                          <a:spcPct val="100000"/>
                        </a:lnSpc>
                        <a:spcBef>
                          <a:spcPts val="204"/>
                        </a:spcBef>
                      </a:pPr>
                      <a:r>
                        <a:rPr sz="2100" b="1" spc="-20" dirty="0">
                          <a:solidFill>
                            <a:srgbClr val="FFFFFF"/>
                          </a:solidFill>
                          <a:latin typeface="Calibri"/>
                          <a:cs typeface="Calibri"/>
                        </a:rPr>
                        <a:t>Pregnant </a:t>
                      </a:r>
                      <a:r>
                        <a:rPr sz="2100" b="1" spc="-10" dirty="0">
                          <a:solidFill>
                            <a:srgbClr val="FFFFFF"/>
                          </a:solidFill>
                          <a:latin typeface="Calibri"/>
                          <a:cs typeface="Calibri"/>
                        </a:rPr>
                        <a:t>Women</a:t>
                      </a:r>
                      <a:endParaRPr sz="2100" dirty="0">
                        <a:latin typeface="Calibri"/>
                        <a:cs typeface="Calibri"/>
                      </a:endParaRP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71B6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7960" marR="180340" algn="ctr">
                        <a:lnSpc>
                          <a:spcPct val="100000"/>
                        </a:lnSpc>
                        <a:spcBef>
                          <a:spcPts val="204"/>
                        </a:spcBef>
                      </a:pPr>
                      <a:r>
                        <a:rPr sz="2100" b="1" spc="-10" dirty="0">
                          <a:solidFill>
                            <a:srgbClr val="FFFFFF"/>
                          </a:solidFill>
                          <a:latin typeface="Calibri"/>
                          <a:cs typeface="Calibri"/>
                        </a:rPr>
                        <a:t>Parent/ </a:t>
                      </a:r>
                      <a:r>
                        <a:rPr sz="2100" b="1" spc="-25" dirty="0">
                          <a:solidFill>
                            <a:srgbClr val="FFFFFF"/>
                          </a:solidFill>
                          <a:latin typeface="Calibri"/>
                          <a:cs typeface="Calibri"/>
                        </a:rPr>
                        <a:t>Caretaker </a:t>
                      </a:r>
                      <a:r>
                        <a:rPr sz="2100" b="1" spc="-10" dirty="0">
                          <a:solidFill>
                            <a:srgbClr val="FFFFFF"/>
                          </a:solidFill>
                          <a:latin typeface="Calibri"/>
                          <a:cs typeface="Calibri"/>
                        </a:rPr>
                        <a:t>Adults</a:t>
                      </a:r>
                      <a:endParaRPr sz="2100" dirty="0">
                        <a:latin typeface="Calibri"/>
                        <a:cs typeface="Calibri"/>
                      </a:endParaRP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71B6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63830" marR="114935" indent="-43180" algn="ctr">
                        <a:lnSpc>
                          <a:spcPct val="100000"/>
                        </a:lnSpc>
                        <a:spcBef>
                          <a:spcPts val="204"/>
                        </a:spcBef>
                      </a:pPr>
                      <a:r>
                        <a:rPr sz="2100" b="1" spc="-10" dirty="0">
                          <a:solidFill>
                            <a:srgbClr val="FFFFFF"/>
                          </a:solidFill>
                          <a:latin typeface="Calibri"/>
                          <a:cs typeface="Calibri"/>
                        </a:rPr>
                        <a:t>Expansio</a:t>
                      </a:r>
                      <a:r>
                        <a:rPr sz="2100" b="1" dirty="0">
                          <a:solidFill>
                            <a:srgbClr val="FFFFFF"/>
                          </a:solidFill>
                          <a:latin typeface="Calibri"/>
                          <a:cs typeface="Calibri"/>
                        </a:rPr>
                        <a:t>n</a:t>
                      </a:r>
                      <a:r>
                        <a:rPr sz="2100" b="1" spc="-20" dirty="0">
                          <a:solidFill>
                            <a:srgbClr val="FFFFFF"/>
                          </a:solidFill>
                          <a:latin typeface="Calibri"/>
                          <a:cs typeface="Calibri"/>
                        </a:rPr>
                        <a:t> </a:t>
                      </a:r>
                      <a:r>
                        <a:rPr sz="2100" b="1" spc="-10" dirty="0">
                          <a:solidFill>
                            <a:srgbClr val="FFFFFF"/>
                          </a:solidFill>
                          <a:latin typeface="Calibri"/>
                          <a:cs typeface="Calibri"/>
                        </a:rPr>
                        <a:t>Adults</a:t>
                      </a:r>
                      <a:endParaRPr sz="2100" dirty="0">
                        <a:latin typeface="Calibri"/>
                        <a:cs typeface="Calibri"/>
                      </a:endParaRP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71B61"/>
                    </a:solidFill>
                  </a:tcPr>
                </a:tc>
                <a:extLst>
                  <a:ext uri="{0D108BD9-81ED-4DB2-BD59-A6C34878D82A}">
                    <a16:rowId xmlns:a16="http://schemas.microsoft.com/office/drawing/2014/main" val="10000"/>
                  </a:ext>
                </a:extLst>
              </a:tr>
              <a:tr h="65857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1440">
                        <a:lnSpc>
                          <a:spcPct val="100000"/>
                        </a:lnSpc>
                        <a:spcBef>
                          <a:spcPts val="204"/>
                        </a:spcBef>
                      </a:pPr>
                      <a:r>
                        <a:rPr sz="2100" b="1" spc="-10" dirty="0">
                          <a:latin typeface="Calibri"/>
                          <a:cs typeface="Calibri"/>
                        </a:rPr>
                        <a:t>Alabama</a:t>
                      </a:r>
                      <a:endParaRPr sz="2100" dirty="0">
                        <a:latin typeface="Calibri"/>
                        <a:cs typeface="Calibri"/>
                      </a:endParaRP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4"/>
                        </a:spcBef>
                      </a:pPr>
                      <a:r>
                        <a:rPr sz="2100" spc="-20" dirty="0">
                          <a:latin typeface="Calibri"/>
                          <a:cs typeface="Calibri"/>
                        </a:rPr>
                        <a:t>141%</a:t>
                      </a:r>
                      <a:endParaRPr sz="2100" dirty="0">
                        <a:latin typeface="Calibri"/>
                        <a:cs typeface="Calibri"/>
                      </a:endParaRP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4"/>
                        </a:spcBef>
                      </a:pPr>
                      <a:r>
                        <a:rPr sz="2100" spc="-20" dirty="0">
                          <a:latin typeface="Calibri"/>
                          <a:cs typeface="Calibri"/>
                        </a:rPr>
                        <a:t>141%</a:t>
                      </a:r>
                      <a:endParaRPr sz="2100" dirty="0">
                        <a:latin typeface="Calibri"/>
                        <a:cs typeface="Calibri"/>
                      </a:endParaRP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4"/>
                        </a:spcBef>
                      </a:pPr>
                      <a:r>
                        <a:rPr sz="2100" spc="-25" dirty="0">
                          <a:latin typeface="Calibri"/>
                          <a:cs typeface="Calibri"/>
                        </a:rPr>
                        <a:t>13%</a:t>
                      </a:r>
                      <a:endParaRPr sz="2100" dirty="0">
                        <a:latin typeface="Calibri"/>
                        <a:cs typeface="Calibri"/>
                      </a:endParaRP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4"/>
                        </a:spcBef>
                      </a:pPr>
                      <a:r>
                        <a:rPr sz="2100" spc="-25" dirty="0">
                          <a:latin typeface="Calibri"/>
                          <a:cs typeface="Calibri"/>
                        </a:rPr>
                        <a:t>NA</a:t>
                      </a:r>
                      <a:endParaRPr sz="2100" dirty="0">
                        <a:latin typeface="Calibri"/>
                        <a:cs typeface="Calibri"/>
                      </a:endParaRPr>
                    </a:p>
                  </a:txBody>
                  <a:tcPr marL="0" marR="0" marT="347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extLst>
                  <a:ext uri="{0D108BD9-81ED-4DB2-BD59-A6C34878D82A}">
                    <a16:rowId xmlns:a16="http://schemas.microsoft.com/office/drawing/2014/main" val="10001"/>
                  </a:ext>
                </a:extLst>
              </a:tr>
              <a:tr h="65857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1440">
                        <a:lnSpc>
                          <a:spcPct val="100000"/>
                        </a:lnSpc>
                        <a:spcBef>
                          <a:spcPts val="200"/>
                        </a:spcBef>
                      </a:pPr>
                      <a:r>
                        <a:rPr sz="2100" b="1" spc="-10" dirty="0">
                          <a:latin typeface="Calibri"/>
                          <a:cs typeface="Calibri"/>
                        </a:rPr>
                        <a:t>California</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0" dirty="0">
                          <a:latin typeface="Calibri"/>
                          <a:cs typeface="Calibri"/>
                        </a:rPr>
                        <a:t>261%</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0" dirty="0">
                          <a:latin typeface="Calibri"/>
                          <a:cs typeface="Calibri"/>
                        </a:rPr>
                        <a:t>208%</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0" dirty="0">
                          <a:latin typeface="Calibri"/>
                          <a:cs typeface="Calibri"/>
                        </a:rPr>
                        <a:t>109%</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0" dirty="0">
                          <a:latin typeface="Calibri"/>
                          <a:cs typeface="Calibri"/>
                        </a:rPr>
                        <a:t>133%</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5857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1440">
                        <a:lnSpc>
                          <a:spcPct val="100000"/>
                        </a:lnSpc>
                        <a:spcBef>
                          <a:spcPts val="200"/>
                        </a:spcBef>
                      </a:pPr>
                      <a:r>
                        <a:rPr sz="2100" b="1" spc="-10" dirty="0">
                          <a:latin typeface="Calibri"/>
                          <a:cs typeface="Calibri"/>
                        </a:rPr>
                        <a:t>Colorado</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0" dirty="0">
                          <a:latin typeface="Calibri"/>
                          <a:cs typeface="Calibri"/>
                        </a:rPr>
                        <a:t>142%</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0" dirty="0">
                          <a:latin typeface="Calibri"/>
                          <a:cs typeface="Calibri"/>
                        </a:rPr>
                        <a:t>195%</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5" dirty="0">
                          <a:latin typeface="Calibri"/>
                          <a:cs typeface="Calibri"/>
                        </a:rPr>
                        <a:t>68%</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0" dirty="0">
                          <a:latin typeface="Calibri"/>
                          <a:cs typeface="Calibri"/>
                        </a:rPr>
                        <a:t>133%</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CBD7"/>
                    </a:solidFill>
                  </a:tcPr>
                </a:tc>
                <a:extLst>
                  <a:ext uri="{0D108BD9-81ED-4DB2-BD59-A6C34878D82A}">
                    <a16:rowId xmlns:a16="http://schemas.microsoft.com/office/drawing/2014/main" val="10003"/>
                  </a:ext>
                </a:extLst>
              </a:tr>
              <a:tr h="65857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1440">
                        <a:lnSpc>
                          <a:spcPct val="100000"/>
                        </a:lnSpc>
                        <a:spcBef>
                          <a:spcPts val="200"/>
                        </a:spcBef>
                      </a:pPr>
                      <a:r>
                        <a:rPr sz="2100" b="1" spc="-10" dirty="0">
                          <a:latin typeface="Calibri"/>
                          <a:cs typeface="Calibri"/>
                        </a:rPr>
                        <a:t>Michigan</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0" dirty="0">
                          <a:latin typeface="Calibri"/>
                          <a:cs typeface="Calibri"/>
                        </a:rPr>
                        <a:t>212%</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0" dirty="0">
                          <a:latin typeface="Calibri"/>
                          <a:cs typeface="Calibri"/>
                        </a:rPr>
                        <a:t>195%</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5" dirty="0">
                          <a:latin typeface="Calibri"/>
                          <a:cs typeface="Calibri"/>
                        </a:rPr>
                        <a:t>54%</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200"/>
                        </a:spcBef>
                      </a:pPr>
                      <a:r>
                        <a:rPr sz="2100" spc="-20" dirty="0">
                          <a:latin typeface="Calibri"/>
                          <a:cs typeface="Calibri"/>
                        </a:rPr>
                        <a:t>133%</a:t>
                      </a:r>
                      <a:endParaRPr sz="2100" dirty="0">
                        <a:latin typeface="Calibri"/>
                        <a:cs typeface="Calibri"/>
                      </a:endParaRPr>
                    </a:p>
                  </a:txBody>
                  <a:tcPr marL="0" marR="0" marT="3386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8110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9BB4-30E0-5EBD-FEAC-B9C0F4A34E9B}"/>
              </a:ext>
            </a:extLst>
          </p:cNvPr>
          <p:cNvSpPr>
            <a:spLocks noGrp="1"/>
          </p:cNvSpPr>
          <p:nvPr>
            <p:ph type="title"/>
          </p:nvPr>
        </p:nvSpPr>
        <p:spPr>
          <a:xfrm>
            <a:off x="0" y="259213"/>
            <a:ext cx="12192000" cy="529376"/>
          </a:xfrm>
        </p:spPr>
        <p:txBody>
          <a:bodyPr>
            <a:normAutofit fontScale="90000"/>
          </a:bodyPr>
          <a:lstStyle/>
          <a:p>
            <a:r>
              <a:rPr lang="en-US" dirty="0">
                <a:solidFill>
                  <a:schemeClr val="accent4">
                    <a:lumMod val="40000"/>
                    <a:lumOff val="60000"/>
                  </a:schemeClr>
                </a:solidFill>
              </a:rPr>
              <a:t>Medicaid Mandatory Medicaid Services</a:t>
            </a:r>
          </a:p>
        </p:txBody>
      </p:sp>
      <p:sp>
        <p:nvSpPr>
          <p:cNvPr id="3" name="object 3">
            <a:extLst>
              <a:ext uri="{FF2B5EF4-FFF2-40B4-BE49-F238E27FC236}">
                <a16:creationId xmlns:a16="http://schemas.microsoft.com/office/drawing/2014/main" id="{EFA3A96B-5FD6-D5D9-5D92-A1854B96335B}"/>
              </a:ext>
            </a:extLst>
          </p:cNvPr>
          <p:cNvSpPr txBox="1"/>
          <p:nvPr/>
        </p:nvSpPr>
        <p:spPr>
          <a:xfrm>
            <a:off x="953632" y="1024185"/>
            <a:ext cx="10284736" cy="5314298"/>
          </a:xfrm>
          <a:prstGeom prst="rect">
            <a:avLst/>
          </a:prstGeom>
        </p:spPr>
        <p:txBody>
          <a:bodyPr vert="horz" wrap="square" lIns="0" tIns="153247" rIns="0" bIns="0" rtlCol="0">
            <a:spAutoFit/>
          </a:bodyPr>
          <a:lstStyle/>
          <a:p>
            <a:pPr marL="473275" indent="-456342" defTabSz="1219170">
              <a:spcBef>
                <a:spcPts val="1207"/>
              </a:spcBef>
              <a:buFont typeface="Wingdings"/>
              <a:buChar char=""/>
              <a:tabLst>
                <a:tab pos="473275" algn="l"/>
              </a:tabLst>
            </a:pPr>
            <a:r>
              <a:rPr sz="1733" kern="0" dirty="0">
                <a:solidFill>
                  <a:schemeClr val="accent4">
                    <a:lumMod val="40000"/>
                    <a:lumOff val="60000"/>
                  </a:schemeClr>
                </a:solidFill>
                <a:cs typeface="Calibri"/>
              </a:rPr>
              <a:t>Inpatient</a:t>
            </a:r>
            <a:r>
              <a:rPr sz="1733" kern="0" spc="-53" dirty="0">
                <a:solidFill>
                  <a:schemeClr val="accent4">
                    <a:lumMod val="40000"/>
                    <a:lumOff val="60000"/>
                  </a:schemeClr>
                </a:solidFill>
                <a:cs typeface="Calibri"/>
              </a:rPr>
              <a:t> </a:t>
            </a:r>
            <a:r>
              <a:rPr sz="1733" kern="0" dirty="0">
                <a:solidFill>
                  <a:schemeClr val="accent4">
                    <a:lumMod val="40000"/>
                    <a:lumOff val="60000"/>
                  </a:schemeClr>
                </a:solidFill>
                <a:cs typeface="Calibri"/>
              </a:rPr>
              <a:t>and</a:t>
            </a:r>
            <a:r>
              <a:rPr sz="1733" kern="0" spc="-33" dirty="0">
                <a:solidFill>
                  <a:schemeClr val="accent4">
                    <a:lumMod val="40000"/>
                    <a:lumOff val="60000"/>
                  </a:schemeClr>
                </a:solidFill>
                <a:cs typeface="Calibri"/>
              </a:rPr>
              <a:t> </a:t>
            </a:r>
            <a:r>
              <a:rPr sz="1733" kern="0" dirty="0">
                <a:solidFill>
                  <a:schemeClr val="accent4">
                    <a:lumMod val="40000"/>
                    <a:lumOff val="60000"/>
                  </a:schemeClr>
                </a:solidFill>
                <a:cs typeface="Calibri"/>
              </a:rPr>
              <a:t>outpatient</a:t>
            </a:r>
            <a:r>
              <a:rPr sz="1733" kern="0" spc="487" dirty="0">
                <a:solidFill>
                  <a:schemeClr val="accent4">
                    <a:lumMod val="40000"/>
                    <a:lumOff val="60000"/>
                  </a:schemeClr>
                </a:solidFill>
                <a:cs typeface="Calibri"/>
              </a:rPr>
              <a:t> </a:t>
            </a:r>
            <a:r>
              <a:rPr sz="1733" kern="0" dirty="0">
                <a:solidFill>
                  <a:schemeClr val="accent4">
                    <a:lumMod val="40000"/>
                    <a:lumOff val="60000"/>
                  </a:schemeClr>
                </a:solidFill>
                <a:cs typeface="Calibri"/>
              </a:rPr>
              <a:t>hospital</a:t>
            </a:r>
            <a:r>
              <a:rPr sz="1733" kern="0" spc="-27"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services</a:t>
            </a:r>
            <a:endParaRPr sz="1733" kern="0" dirty="0">
              <a:solidFill>
                <a:schemeClr val="accent4">
                  <a:lumMod val="40000"/>
                  <a:lumOff val="60000"/>
                </a:schemeClr>
              </a:solidFill>
              <a:cs typeface="Calibri"/>
            </a:endParaRPr>
          </a:p>
          <a:p>
            <a:pPr marL="473275" indent="-456342" defTabSz="1219170">
              <a:spcBef>
                <a:spcPts val="1067"/>
              </a:spcBef>
              <a:buFont typeface="Wingdings"/>
              <a:buChar char=""/>
              <a:tabLst>
                <a:tab pos="473275" algn="l"/>
              </a:tabLst>
            </a:pPr>
            <a:r>
              <a:rPr sz="1733" kern="0" dirty="0">
                <a:solidFill>
                  <a:schemeClr val="accent4">
                    <a:lumMod val="40000"/>
                    <a:lumOff val="60000"/>
                  </a:schemeClr>
                </a:solidFill>
                <a:cs typeface="Calibri"/>
              </a:rPr>
              <a:t>Physician</a:t>
            </a:r>
            <a:r>
              <a:rPr sz="1733" kern="0" spc="-93"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services</a:t>
            </a:r>
            <a:endParaRPr sz="1733" kern="0" dirty="0">
              <a:solidFill>
                <a:schemeClr val="accent4">
                  <a:lumMod val="40000"/>
                  <a:lumOff val="60000"/>
                </a:schemeClr>
              </a:solidFill>
              <a:cs typeface="Calibri"/>
            </a:endParaRPr>
          </a:p>
          <a:p>
            <a:pPr marL="473275" indent="-456342" defTabSz="1219170">
              <a:spcBef>
                <a:spcPts val="1073"/>
              </a:spcBef>
              <a:buFont typeface="Wingdings"/>
              <a:buChar char=""/>
              <a:tabLst>
                <a:tab pos="473275" algn="l"/>
              </a:tabLst>
            </a:pPr>
            <a:r>
              <a:rPr sz="1733" kern="0" dirty="0">
                <a:solidFill>
                  <a:schemeClr val="accent4">
                    <a:lumMod val="40000"/>
                    <a:lumOff val="60000"/>
                  </a:schemeClr>
                </a:solidFill>
                <a:cs typeface="Calibri"/>
              </a:rPr>
              <a:t>Federally</a:t>
            </a:r>
            <a:r>
              <a:rPr sz="1733" kern="0" spc="-53" dirty="0">
                <a:solidFill>
                  <a:schemeClr val="accent4">
                    <a:lumMod val="40000"/>
                    <a:lumOff val="60000"/>
                  </a:schemeClr>
                </a:solidFill>
                <a:cs typeface="Calibri"/>
              </a:rPr>
              <a:t> </a:t>
            </a:r>
            <a:r>
              <a:rPr sz="1733" kern="0" dirty="0">
                <a:solidFill>
                  <a:schemeClr val="accent4">
                    <a:lumMod val="40000"/>
                    <a:lumOff val="60000"/>
                  </a:schemeClr>
                </a:solidFill>
                <a:cs typeface="Calibri"/>
              </a:rPr>
              <a:t>Qualified</a:t>
            </a:r>
            <a:r>
              <a:rPr sz="1733" kern="0" spc="-7" dirty="0">
                <a:solidFill>
                  <a:schemeClr val="accent4">
                    <a:lumMod val="40000"/>
                    <a:lumOff val="60000"/>
                  </a:schemeClr>
                </a:solidFill>
                <a:cs typeface="Calibri"/>
              </a:rPr>
              <a:t> </a:t>
            </a:r>
            <a:r>
              <a:rPr sz="1733" kern="0" dirty="0">
                <a:solidFill>
                  <a:schemeClr val="accent4">
                    <a:lumMod val="40000"/>
                    <a:lumOff val="60000"/>
                  </a:schemeClr>
                </a:solidFill>
                <a:cs typeface="Calibri"/>
              </a:rPr>
              <a:t>Health</a:t>
            </a:r>
            <a:r>
              <a:rPr sz="1733" kern="0" spc="-7" dirty="0">
                <a:solidFill>
                  <a:schemeClr val="accent4">
                    <a:lumMod val="40000"/>
                    <a:lumOff val="60000"/>
                  </a:schemeClr>
                </a:solidFill>
                <a:cs typeface="Calibri"/>
              </a:rPr>
              <a:t> </a:t>
            </a:r>
            <a:r>
              <a:rPr sz="1733" kern="0" dirty="0">
                <a:solidFill>
                  <a:schemeClr val="accent4">
                    <a:lumMod val="40000"/>
                    <a:lumOff val="60000"/>
                  </a:schemeClr>
                </a:solidFill>
                <a:cs typeface="Calibri"/>
              </a:rPr>
              <a:t>Center</a:t>
            </a:r>
            <a:r>
              <a:rPr sz="1733" kern="0" spc="-40" dirty="0">
                <a:solidFill>
                  <a:schemeClr val="accent4">
                    <a:lumMod val="40000"/>
                    <a:lumOff val="60000"/>
                  </a:schemeClr>
                </a:solidFill>
                <a:cs typeface="Calibri"/>
              </a:rPr>
              <a:t> </a:t>
            </a:r>
            <a:r>
              <a:rPr sz="1733" kern="0" dirty="0">
                <a:solidFill>
                  <a:schemeClr val="accent4">
                    <a:lumMod val="40000"/>
                    <a:lumOff val="60000"/>
                  </a:schemeClr>
                </a:solidFill>
                <a:cs typeface="Calibri"/>
              </a:rPr>
              <a:t>(FQHC) &amp;</a:t>
            </a:r>
            <a:r>
              <a:rPr sz="1733" kern="0" spc="-47" dirty="0">
                <a:solidFill>
                  <a:schemeClr val="accent4">
                    <a:lumMod val="40000"/>
                    <a:lumOff val="60000"/>
                  </a:schemeClr>
                </a:solidFill>
                <a:cs typeface="Calibri"/>
              </a:rPr>
              <a:t> </a:t>
            </a:r>
            <a:r>
              <a:rPr sz="1733" kern="0" dirty="0">
                <a:solidFill>
                  <a:schemeClr val="accent4">
                    <a:lumMod val="40000"/>
                    <a:lumOff val="60000"/>
                  </a:schemeClr>
                </a:solidFill>
                <a:cs typeface="Calibri"/>
              </a:rPr>
              <a:t>Rural</a:t>
            </a:r>
            <a:r>
              <a:rPr sz="1733" kern="0" spc="-33" dirty="0">
                <a:solidFill>
                  <a:schemeClr val="accent4">
                    <a:lumMod val="40000"/>
                    <a:lumOff val="60000"/>
                  </a:schemeClr>
                </a:solidFill>
                <a:cs typeface="Calibri"/>
              </a:rPr>
              <a:t> </a:t>
            </a:r>
            <a:r>
              <a:rPr sz="1733" kern="0" dirty="0">
                <a:solidFill>
                  <a:schemeClr val="accent4">
                    <a:lumMod val="40000"/>
                    <a:lumOff val="60000"/>
                  </a:schemeClr>
                </a:solidFill>
                <a:cs typeface="Calibri"/>
              </a:rPr>
              <a:t>Health</a:t>
            </a:r>
            <a:r>
              <a:rPr sz="1733" kern="0" spc="-7" dirty="0">
                <a:solidFill>
                  <a:schemeClr val="accent4">
                    <a:lumMod val="40000"/>
                    <a:lumOff val="60000"/>
                  </a:schemeClr>
                </a:solidFill>
                <a:cs typeface="Calibri"/>
              </a:rPr>
              <a:t> </a:t>
            </a:r>
            <a:r>
              <a:rPr sz="1733" kern="0" dirty="0">
                <a:solidFill>
                  <a:schemeClr val="accent4">
                    <a:lumMod val="40000"/>
                    <a:lumOff val="60000"/>
                  </a:schemeClr>
                </a:solidFill>
                <a:cs typeface="Calibri"/>
              </a:rPr>
              <a:t>Clinic</a:t>
            </a:r>
            <a:r>
              <a:rPr sz="1733" kern="0" spc="-13" dirty="0">
                <a:solidFill>
                  <a:schemeClr val="accent4">
                    <a:lumMod val="40000"/>
                    <a:lumOff val="60000"/>
                  </a:schemeClr>
                </a:solidFill>
                <a:cs typeface="Calibri"/>
              </a:rPr>
              <a:t> </a:t>
            </a:r>
            <a:r>
              <a:rPr sz="1733" kern="0" dirty="0">
                <a:solidFill>
                  <a:schemeClr val="accent4">
                    <a:lumMod val="40000"/>
                    <a:lumOff val="60000"/>
                  </a:schemeClr>
                </a:solidFill>
                <a:cs typeface="Calibri"/>
              </a:rPr>
              <a:t>(RHC)</a:t>
            </a:r>
            <a:r>
              <a:rPr sz="1733" kern="0" spc="13"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services</a:t>
            </a:r>
            <a:endParaRPr sz="1733" kern="0" dirty="0">
              <a:solidFill>
                <a:schemeClr val="accent4">
                  <a:lumMod val="40000"/>
                  <a:lumOff val="60000"/>
                </a:schemeClr>
              </a:solidFill>
              <a:cs typeface="Calibri"/>
            </a:endParaRPr>
          </a:p>
          <a:p>
            <a:pPr marL="473275" indent="-456342" defTabSz="1219170">
              <a:spcBef>
                <a:spcPts val="1060"/>
              </a:spcBef>
              <a:buFont typeface="Wingdings"/>
              <a:buChar char=""/>
              <a:tabLst>
                <a:tab pos="473275" algn="l"/>
              </a:tabLst>
            </a:pPr>
            <a:r>
              <a:rPr sz="1733" kern="0" dirty="0">
                <a:solidFill>
                  <a:schemeClr val="accent4">
                    <a:lumMod val="40000"/>
                    <a:lumOff val="60000"/>
                  </a:schemeClr>
                </a:solidFill>
                <a:cs typeface="Calibri"/>
              </a:rPr>
              <a:t>Nursing</a:t>
            </a:r>
            <a:r>
              <a:rPr sz="1733" kern="0" spc="-33" dirty="0">
                <a:solidFill>
                  <a:schemeClr val="accent4">
                    <a:lumMod val="40000"/>
                    <a:lumOff val="60000"/>
                  </a:schemeClr>
                </a:solidFill>
                <a:cs typeface="Calibri"/>
              </a:rPr>
              <a:t> </a:t>
            </a:r>
            <a:r>
              <a:rPr sz="1733" kern="0" dirty="0">
                <a:solidFill>
                  <a:schemeClr val="accent4">
                    <a:lumMod val="40000"/>
                    <a:lumOff val="60000"/>
                  </a:schemeClr>
                </a:solidFill>
                <a:cs typeface="Calibri"/>
              </a:rPr>
              <a:t>facility</a:t>
            </a:r>
            <a:r>
              <a:rPr sz="1733" kern="0" spc="-27" dirty="0">
                <a:solidFill>
                  <a:schemeClr val="accent4">
                    <a:lumMod val="40000"/>
                    <a:lumOff val="60000"/>
                  </a:schemeClr>
                </a:solidFill>
                <a:cs typeface="Calibri"/>
              </a:rPr>
              <a:t> </a:t>
            </a:r>
            <a:r>
              <a:rPr sz="1733" kern="0" dirty="0">
                <a:solidFill>
                  <a:schemeClr val="accent4">
                    <a:lumMod val="40000"/>
                    <a:lumOff val="60000"/>
                  </a:schemeClr>
                </a:solidFill>
                <a:cs typeface="Calibri"/>
              </a:rPr>
              <a:t>services</a:t>
            </a:r>
            <a:r>
              <a:rPr sz="1733" kern="0" spc="-33" dirty="0">
                <a:solidFill>
                  <a:schemeClr val="accent4">
                    <a:lumMod val="40000"/>
                    <a:lumOff val="60000"/>
                  </a:schemeClr>
                </a:solidFill>
                <a:cs typeface="Calibri"/>
              </a:rPr>
              <a:t> </a:t>
            </a:r>
            <a:r>
              <a:rPr sz="1733" kern="0" dirty="0">
                <a:solidFill>
                  <a:schemeClr val="accent4">
                    <a:lumMod val="40000"/>
                    <a:lumOff val="60000"/>
                  </a:schemeClr>
                </a:solidFill>
                <a:cs typeface="Calibri"/>
              </a:rPr>
              <a:t>for</a:t>
            </a:r>
            <a:r>
              <a:rPr sz="1733" kern="0" spc="-27" dirty="0">
                <a:solidFill>
                  <a:schemeClr val="accent4">
                    <a:lumMod val="40000"/>
                    <a:lumOff val="60000"/>
                  </a:schemeClr>
                </a:solidFill>
                <a:cs typeface="Calibri"/>
              </a:rPr>
              <a:t> </a:t>
            </a:r>
            <a:r>
              <a:rPr sz="1733" kern="0" dirty="0">
                <a:solidFill>
                  <a:schemeClr val="accent4">
                    <a:lumMod val="40000"/>
                    <a:lumOff val="60000"/>
                  </a:schemeClr>
                </a:solidFill>
                <a:cs typeface="Calibri"/>
              </a:rPr>
              <a:t>individuals</a:t>
            </a:r>
            <a:r>
              <a:rPr sz="1733" kern="0" spc="-20" dirty="0">
                <a:solidFill>
                  <a:schemeClr val="accent4">
                    <a:lumMod val="40000"/>
                    <a:lumOff val="60000"/>
                  </a:schemeClr>
                </a:solidFill>
                <a:cs typeface="Calibri"/>
              </a:rPr>
              <a:t> </a:t>
            </a:r>
            <a:r>
              <a:rPr sz="1733" kern="0" dirty="0">
                <a:solidFill>
                  <a:schemeClr val="accent4">
                    <a:lumMod val="40000"/>
                    <a:lumOff val="60000"/>
                  </a:schemeClr>
                </a:solidFill>
                <a:cs typeface="Calibri"/>
              </a:rPr>
              <a:t>21</a:t>
            </a:r>
            <a:r>
              <a:rPr sz="1733" kern="0" spc="-27" dirty="0">
                <a:solidFill>
                  <a:schemeClr val="accent4">
                    <a:lumMod val="40000"/>
                    <a:lumOff val="60000"/>
                  </a:schemeClr>
                </a:solidFill>
                <a:cs typeface="Calibri"/>
              </a:rPr>
              <a:t> </a:t>
            </a:r>
            <a:r>
              <a:rPr sz="1733" kern="0" dirty="0">
                <a:solidFill>
                  <a:schemeClr val="accent4">
                    <a:lumMod val="40000"/>
                    <a:lumOff val="60000"/>
                  </a:schemeClr>
                </a:solidFill>
                <a:cs typeface="Calibri"/>
              </a:rPr>
              <a:t>years</a:t>
            </a:r>
            <a:r>
              <a:rPr sz="1733" kern="0" spc="-47" dirty="0">
                <a:solidFill>
                  <a:schemeClr val="accent4">
                    <a:lumMod val="40000"/>
                    <a:lumOff val="60000"/>
                  </a:schemeClr>
                </a:solidFill>
                <a:cs typeface="Calibri"/>
              </a:rPr>
              <a:t> </a:t>
            </a:r>
            <a:r>
              <a:rPr sz="1733" kern="0" dirty="0">
                <a:solidFill>
                  <a:schemeClr val="accent4">
                    <a:lumMod val="40000"/>
                    <a:lumOff val="60000"/>
                  </a:schemeClr>
                </a:solidFill>
                <a:cs typeface="Calibri"/>
              </a:rPr>
              <a:t>of</a:t>
            </a:r>
            <a:r>
              <a:rPr sz="1733" kern="0" spc="-20" dirty="0">
                <a:solidFill>
                  <a:schemeClr val="accent4">
                    <a:lumMod val="40000"/>
                    <a:lumOff val="60000"/>
                  </a:schemeClr>
                </a:solidFill>
                <a:cs typeface="Calibri"/>
              </a:rPr>
              <a:t> </a:t>
            </a:r>
            <a:r>
              <a:rPr sz="1733" kern="0" dirty="0">
                <a:solidFill>
                  <a:schemeClr val="accent4">
                    <a:lumMod val="40000"/>
                    <a:lumOff val="60000"/>
                  </a:schemeClr>
                </a:solidFill>
                <a:cs typeface="Calibri"/>
              </a:rPr>
              <a:t>age</a:t>
            </a:r>
            <a:r>
              <a:rPr sz="1733" kern="0" spc="-33" dirty="0">
                <a:solidFill>
                  <a:schemeClr val="accent4">
                    <a:lumMod val="40000"/>
                    <a:lumOff val="60000"/>
                  </a:schemeClr>
                </a:solidFill>
                <a:cs typeface="Calibri"/>
              </a:rPr>
              <a:t> </a:t>
            </a:r>
            <a:r>
              <a:rPr sz="1733" kern="0" dirty="0">
                <a:solidFill>
                  <a:schemeClr val="accent4">
                    <a:lumMod val="40000"/>
                    <a:lumOff val="60000"/>
                  </a:schemeClr>
                </a:solidFill>
                <a:cs typeface="Calibri"/>
              </a:rPr>
              <a:t>and</a:t>
            </a:r>
            <a:r>
              <a:rPr sz="1733" kern="0" spc="-33"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older</a:t>
            </a:r>
            <a:endParaRPr sz="1733" kern="0" dirty="0">
              <a:solidFill>
                <a:schemeClr val="accent4">
                  <a:lumMod val="40000"/>
                  <a:lumOff val="60000"/>
                </a:schemeClr>
              </a:solidFill>
              <a:cs typeface="Calibri"/>
            </a:endParaRPr>
          </a:p>
          <a:p>
            <a:pPr marL="473275" indent="-456342" defTabSz="1219170">
              <a:spcBef>
                <a:spcPts val="1067"/>
              </a:spcBef>
              <a:buFont typeface="Wingdings"/>
              <a:buChar char=""/>
              <a:tabLst>
                <a:tab pos="473275" algn="l"/>
              </a:tabLst>
            </a:pPr>
            <a:r>
              <a:rPr sz="1733" kern="0" dirty="0">
                <a:solidFill>
                  <a:schemeClr val="accent4">
                    <a:lumMod val="40000"/>
                    <a:lumOff val="60000"/>
                  </a:schemeClr>
                </a:solidFill>
                <a:cs typeface="Calibri"/>
              </a:rPr>
              <a:t>Home</a:t>
            </a:r>
            <a:r>
              <a:rPr sz="1733" kern="0" spc="-7" dirty="0">
                <a:solidFill>
                  <a:schemeClr val="accent4">
                    <a:lumMod val="40000"/>
                    <a:lumOff val="60000"/>
                  </a:schemeClr>
                </a:solidFill>
                <a:cs typeface="Calibri"/>
              </a:rPr>
              <a:t> </a:t>
            </a:r>
            <a:r>
              <a:rPr sz="1733" kern="0" dirty="0">
                <a:solidFill>
                  <a:schemeClr val="accent4">
                    <a:lumMod val="40000"/>
                    <a:lumOff val="60000"/>
                  </a:schemeClr>
                </a:solidFill>
                <a:cs typeface="Calibri"/>
              </a:rPr>
              <a:t>Health</a:t>
            </a:r>
            <a:r>
              <a:rPr sz="1733" kern="0" spc="13"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Services</a:t>
            </a:r>
            <a:endParaRPr sz="1733" kern="0" dirty="0">
              <a:solidFill>
                <a:schemeClr val="accent4">
                  <a:lumMod val="40000"/>
                  <a:lumOff val="60000"/>
                </a:schemeClr>
              </a:solidFill>
              <a:cs typeface="Calibri"/>
            </a:endParaRPr>
          </a:p>
          <a:p>
            <a:pPr marL="473275" indent="-456342" defTabSz="1219170">
              <a:spcBef>
                <a:spcPts val="1073"/>
              </a:spcBef>
              <a:buFont typeface="Wingdings"/>
              <a:buChar char=""/>
              <a:tabLst>
                <a:tab pos="473275" algn="l"/>
              </a:tabLst>
            </a:pPr>
            <a:r>
              <a:rPr sz="1733" kern="0" dirty="0">
                <a:solidFill>
                  <a:schemeClr val="accent4">
                    <a:lumMod val="40000"/>
                    <a:lumOff val="60000"/>
                  </a:schemeClr>
                </a:solidFill>
                <a:cs typeface="Calibri"/>
              </a:rPr>
              <a:t>Laboratory</a:t>
            </a:r>
            <a:r>
              <a:rPr sz="1733" kern="0" spc="-73" dirty="0">
                <a:solidFill>
                  <a:schemeClr val="accent4">
                    <a:lumMod val="40000"/>
                    <a:lumOff val="60000"/>
                  </a:schemeClr>
                </a:solidFill>
                <a:cs typeface="Calibri"/>
              </a:rPr>
              <a:t> </a:t>
            </a:r>
            <a:r>
              <a:rPr sz="1733" kern="0" dirty="0">
                <a:solidFill>
                  <a:schemeClr val="accent4">
                    <a:lumMod val="40000"/>
                    <a:lumOff val="60000"/>
                  </a:schemeClr>
                </a:solidFill>
                <a:cs typeface="Calibri"/>
              </a:rPr>
              <a:t>and</a:t>
            </a:r>
            <a:r>
              <a:rPr sz="1733" kern="0" spc="-67" dirty="0">
                <a:solidFill>
                  <a:schemeClr val="accent4">
                    <a:lumMod val="40000"/>
                    <a:lumOff val="60000"/>
                  </a:schemeClr>
                </a:solidFill>
                <a:cs typeface="Calibri"/>
              </a:rPr>
              <a:t> </a:t>
            </a:r>
            <a:r>
              <a:rPr sz="1733" kern="0" dirty="0">
                <a:solidFill>
                  <a:schemeClr val="accent4">
                    <a:lumMod val="40000"/>
                    <a:lumOff val="60000"/>
                  </a:schemeClr>
                </a:solidFill>
                <a:cs typeface="Calibri"/>
              </a:rPr>
              <a:t>x-ray</a:t>
            </a:r>
            <a:r>
              <a:rPr sz="1733" kern="0" spc="-67"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services</a:t>
            </a:r>
            <a:endParaRPr sz="1733" kern="0" dirty="0">
              <a:solidFill>
                <a:schemeClr val="accent4">
                  <a:lumMod val="40000"/>
                  <a:lumOff val="60000"/>
                </a:schemeClr>
              </a:solidFill>
              <a:cs typeface="Calibri"/>
            </a:endParaRPr>
          </a:p>
          <a:p>
            <a:pPr marL="473275" indent="-456342" defTabSz="1219170">
              <a:spcBef>
                <a:spcPts val="1060"/>
              </a:spcBef>
              <a:buFont typeface="Wingdings"/>
              <a:buChar char=""/>
              <a:tabLst>
                <a:tab pos="473275" algn="l"/>
              </a:tabLst>
            </a:pPr>
            <a:r>
              <a:rPr sz="1733" kern="0" dirty="0">
                <a:solidFill>
                  <a:schemeClr val="accent4">
                    <a:lumMod val="40000"/>
                    <a:lumOff val="60000"/>
                  </a:schemeClr>
                </a:solidFill>
                <a:cs typeface="Calibri"/>
              </a:rPr>
              <a:t>Family</a:t>
            </a:r>
            <a:r>
              <a:rPr sz="1733" kern="0" spc="-33" dirty="0">
                <a:solidFill>
                  <a:schemeClr val="accent4">
                    <a:lumMod val="40000"/>
                    <a:lumOff val="60000"/>
                  </a:schemeClr>
                </a:solidFill>
                <a:cs typeface="Calibri"/>
              </a:rPr>
              <a:t> </a:t>
            </a:r>
            <a:r>
              <a:rPr sz="1733" kern="0" dirty="0">
                <a:solidFill>
                  <a:schemeClr val="accent4">
                    <a:lumMod val="40000"/>
                    <a:lumOff val="60000"/>
                  </a:schemeClr>
                </a:solidFill>
                <a:cs typeface="Calibri"/>
              </a:rPr>
              <a:t>planning</a:t>
            </a:r>
            <a:r>
              <a:rPr sz="1733" kern="0" spc="-7" dirty="0">
                <a:solidFill>
                  <a:schemeClr val="accent4">
                    <a:lumMod val="40000"/>
                    <a:lumOff val="60000"/>
                  </a:schemeClr>
                </a:solidFill>
                <a:cs typeface="Calibri"/>
              </a:rPr>
              <a:t> </a:t>
            </a:r>
            <a:r>
              <a:rPr sz="1733" kern="0" dirty="0">
                <a:solidFill>
                  <a:schemeClr val="accent4">
                    <a:lumMod val="40000"/>
                    <a:lumOff val="60000"/>
                  </a:schemeClr>
                </a:solidFill>
                <a:cs typeface="Calibri"/>
              </a:rPr>
              <a:t>services</a:t>
            </a:r>
            <a:r>
              <a:rPr sz="1733" kern="0" spc="-27" dirty="0">
                <a:solidFill>
                  <a:schemeClr val="accent4">
                    <a:lumMod val="40000"/>
                    <a:lumOff val="60000"/>
                  </a:schemeClr>
                </a:solidFill>
                <a:cs typeface="Calibri"/>
              </a:rPr>
              <a:t> </a:t>
            </a:r>
            <a:r>
              <a:rPr sz="1733" kern="0" dirty="0">
                <a:solidFill>
                  <a:schemeClr val="accent4">
                    <a:lumMod val="40000"/>
                    <a:lumOff val="60000"/>
                  </a:schemeClr>
                </a:solidFill>
                <a:cs typeface="Calibri"/>
              </a:rPr>
              <a:t>and</a:t>
            </a:r>
            <a:r>
              <a:rPr sz="1733" kern="0" spc="-27"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supplies</a:t>
            </a:r>
            <a:endParaRPr sz="1733" kern="0" dirty="0">
              <a:solidFill>
                <a:schemeClr val="accent4">
                  <a:lumMod val="40000"/>
                  <a:lumOff val="60000"/>
                </a:schemeClr>
              </a:solidFill>
              <a:cs typeface="Calibri"/>
            </a:endParaRPr>
          </a:p>
          <a:p>
            <a:pPr marL="473275" indent="-456342" defTabSz="1219170">
              <a:spcBef>
                <a:spcPts val="1067"/>
              </a:spcBef>
              <a:buFont typeface="Wingdings"/>
              <a:buChar char=""/>
              <a:tabLst>
                <a:tab pos="473275" algn="l"/>
              </a:tabLst>
            </a:pPr>
            <a:r>
              <a:rPr sz="1733" kern="0" dirty="0">
                <a:solidFill>
                  <a:schemeClr val="accent4">
                    <a:lumMod val="40000"/>
                    <a:lumOff val="60000"/>
                  </a:schemeClr>
                </a:solidFill>
                <a:cs typeface="Calibri"/>
              </a:rPr>
              <a:t>Certified</a:t>
            </a:r>
            <a:r>
              <a:rPr sz="1733" kern="0" spc="-60" dirty="0">
                <a:solidFill>
                  <a:schemeClr val="accent4">
                    <a:lumMod val="40000"/>
                    <a:lumOff val="60000"/>
                  </a:schemeClr>
                </a:solidFill>
                <a:cs typeface="Calibri"/>
              </a:rPr>
              <a:t> </a:t>
            </a:r>
            <a:r>
              <a:rPr sz="1733" kern="0" dirty="0">
                <a:solidFill>
                  <a:schemeClr val="accent4">
                    <a:lumMod val="40000"/>
                    <a:lumOff val="60000"/>
                  </a:schemeClr>
                </a:solidFill>
                <a:cs typeface="Calibri"/>
              </a:rPr>
              <a:t>Pediatric</a:t>
            </a:r>
            <a:r>
              <a:rPr sz="1733" kern="0" spc="-40" dirty="0">
                <a:solidFill>
                  <a:schemeClr val="accent4">
                    <a:lumMod val="40000"/>
                    <a:lumOff val="60000"/>
                  </a:schemeClr>
                </a:solidFill>
                <a:cs typeface="Calibri"/>
              </a:rPr>
              <a:t> </a:t>
            </a:r>
            <a:r>
              <a:rPr sz="1733" kern="0" dirty="0">
                <a:solidFill>
                  <a:schemeClr val="accent4">
                    <a:lumMod val="40000"/>
                    <a:lumOff val="60000"/>
                  </a:schemeClr>
                </a:solidFill>
                <a:cs typeface="Calibri"/>
              </a:rPr>
              <a:t>and</a:t>
            </a:r>
            <a:r>
              <a:rPr sz="1733" kern="0" spc="-47" dirty="0">
                <a:solidFill>
                  <a:schemeClr val="accent4">
                    <a:lumMod val="40000"/>
                    <a:lumOff val="60000"/>
                  </a:schemeClr>
                </a:solidFill>
                <a:cs typeface="Calibri"/>
              </a:rPr>
              <a:t> </a:t>
            </a:r>
            <a:r>
              <a:rPr sz="1733" kern="0" dirty="0">
                <a:solidFill>
                  <a:schemeClr val="accent4">
                    <a:lumMod val="40000"/>
                    <a:lumOff val="60000"/>
                  </a:schemeClr>
                </a:solidFill>
                <a:cs typeface="Calibri"/>
              </a:rPr>
              <a:t>Family</a:t>
            </a:r>
            <a:r>
              <a:rPr sz="1733" kern="0" spc="-60" dirty="0">
                <a:solidFill>
                  <a:schemeClr val="accent4">
                    <a:lumMod val="40000"/>
                    <a:lumOff val="60000"/>
                  </a:schemeClr>
                </a:solidFill>
                <a:cs typeface="Calibri"/>
              </a:rPr>
              <a:t> </a:t>
            </a:r>
            <a:r>
              <a:rPr sz="1733" kern="0" dirty="0">
                <a:solidFill>
                  <a:schemeClr val="accent4">
                    <a:lumMod val="40000"/>
                    <a:lumOff val="60000"/>
                  </a:schemeClr>
                </a:solidFill>
                <a:cs typeface="Calibri"/>
              </a:rPr>
              <a:t>Nurse</a:t>
            </a:r>
            <a:r>
              <a:rPr sz="1733" kern="0" spc="-53" dirty="0">
                <a:solidFill>
                  <a:schemeClr val="accent4">
                    <a:lumMod val="40000"/>
                    <a:lumOff val="60000"/>
                  </a:schemeClr>
                </a:solidFill>
                <a:cs typeface="Calibri"/>
              </a:rPr>
              <a:t> </a:t>
            </a:r>
            <a:r>
              <a:rPr sz="1733" kern="0" dirty="0">
                <a:solidFill>
                  <a:schemeClr val="accent4">
                    <a:lumMod val="40000"/>
                    <a:lumOff val="60000"/>
                  </a:schemeClr>
                </a:solidFill>
                <a:cs typeface="Calibri"/>
              </a:rPr>
              <a:t>practitioner</a:t>
            </a:r>
            <a:r>
              <a:rPr sz="1733" kern="0" spc="-33"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services</a:t>
            </a:r>
            <a:endParaRPr sz="1733" kern="0" dirty="0">
              <a:solidFill>
                <a:schemeClr val="accent4">
                  <a:lumMod val="40000"/>
                  <a:lumOff val="60000"/>
                </a:schemeClr>
              </a:solidFill>
              <a:cs typeface="Calibri"/>
            </a:endParaRPr>
          </a:p>
          <a:p>
            <a:pPr marL="473275" indent="-456342" defTabSz="1219170">
              <a:spcBef>
                <a:spcPts val="1073"/>
              </a:spcBef>
              <a:buFont typeface="Wingdings"/>
              <a:buChar char=""/>
              <a:tabLst>
                <a:tab pos="473275" algn="l"/>
              </a:tabLst>
            </a:pPr>
            <a:r>
              <a:rPr sz="1733" kern="0" dirty="0">
                <a:solidFill>
                  <a:schemeClr val="accent4">
                    <a:lumMod val="40000"/>
                    <a:lumOff val="60000"/>
                  </a:schemeClr>
                </a:solidFill>
                <a:cs typeface="Calibri"/>
              </a:rPr>
              <a:t>Nurse</a:t>
            </a:r>
            <a:r>
              <a:rPr sz="1733" kern="0" spc="-40"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mid-</a:t>
            </a:r>
            <a:r>
              <a:rPr sz="1733" kern="0" dirty="0">
                <a:solidFill>
                  <a:schemeClr val="accent4">
                    <a:lumMod val="40000"/>
                    <a:lumOff val="60000"/>
                  </a:schemeClr>
                </a:solidFill>
                <a:cs typeface="Calibri"/>
              </a:rPr>
              <a:t>wife</a:t>
            </a:r>
            <a:r>
              <a:rPr sz="1733" kern="0" spc="-13" dirty="0">
                <a:solidFill>
                  <a:schemeClr val="accent4">
                    <a:lumMod val="40000"/>
                    <a:lumOff val="60000"/>
                  </a:schemeClr>
                </a:solidFill>
                <a:cs typeface="Calibri"/>
              </a:rPr>
              <a:t> services</a:t>
            </a:r>
            <a:endParaRPr sz="1733" kern="0" dirty="0">
              <a:solidFill>
                <a:schemeClr val="accent4">
                  <a:lumMod val="40000"/>
                  <a:lumOff val="60000"/>
                </a:schemeClr>
              </a:solidFill>
              <a:cs typeface="Calibri"/>
            </a:endParaRPr>
          </a:p>
          <a:p>
            <a:pPr marL="473275" indent="-456342" defTabSz="1219170">
              <a:spcBef>
                <a:spcPts val="1060"/>
              </a:spcBef>
              <a:buFont typeface="Wingdings"/>
              <a:buChar char=""/>
              <a:tabLst>
                <a:tab pos="473275" algn="l"/>
              </a:tabLst>
            </a:pPr>
            <a:r>
              <a:rPr sz="1733" kern="0" spc="-13" dirty="0">
                <a:solidFill>
                  <a:schemeClr val="accent4">
                    <a:lumMod val="40000"/>
                    <a:lumOff val="60000"/>
                  </a:schemeClr>
                </a:solidFill>
                <a:cs typeface="Calibri"/>
              </a:rPr>
              <a:t>Free-</a:t>
            </a:r>
            <a:r>
              <a:rPr sz="1733" kern="0" dirty="0">
                <a:solidFill>
                  <a:schemeClr val="accent4">
                    <a:lumMod val="40000"/>
                    <a:lumOff val="60000"/>
                  </a:schemeClr>
                </a:solidFill>
                <a:cs typeface="Calibri"/>
              </a:rPr>
              <a:t>standing</a:t>
            </a:r>
            <a:r>
              <a:rPr sz="1733" kern="0" spc="-33" dirty="0">
                <a:solidFill>
                  <a:schemeClr val="accent4">
                    <a:lumMod val="40000"/>
                    <a:lumOff val="60000"/>
                  </a:schemeClr>
                </a:solidFill>
                <a:cs typeface="Calibri"/>
              </a:rPr>
              <a:t> </a:t>
            </a:r>
            <a:r>
              <a:rPr sz="1733" kern="0" dirty="0">
                <a:solidFill>
                  <a:schemeClr val="accent4">
                    <a:lumMod val="40000"/>
                    <a:lumOff val="60000"/>
                  </a:schemeClr>
                </a:solidFill>
                <a:cs typeface="Calibri"/>
              </a:rPr>
              <a:t>Birth</a:t>
            </a:r>
            <a:r>
              <a:rPr sz="1733" kern="0" spc="-33" dirty="0">
                <a:solidFill>
                  <a:schemeClr val="accent4">
                    <a:lumMod val="40000"/>
                    <a:lumOff val="60000"/>
                  </a:schemeClr>
                </a:solidFill>
                <a:cs typeface="Calibri"/>
              </a:rPr>
              <a:t> </a:t>
            </a:r>
            <a:r>
              <a:rPr sz="1733" kern="0" dirty="0">
                <a:solidFill>
                  <a:schemeClr val="accent4">
                    <a:lumMod val="40000"/>
                    <a:lumOff val="60000"/>
                  </a:schemeClr>
                </a:solidFill>
                <a:cs typeface="Calibri"/>
              </a:rPr>
              <a:t>Center</a:t>
            </a:r>
            <a:r>
              <a:rPr sz="1733" kern="0" spc="-27"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Services</a:t>
            </a:r>
            <a:endParaRPr sz="1733" kern="0" dirty="0">
              <a:solidFill>
                <a:schemeClr val="accent4">
                  <a:lumMod val="40000"/>
                  <a:lumOff val="60000"/>
                </a:schemeClr>
              </a:solidFill>
              <a:cs typeface="Calibri"/>
            </a:endParaRPr>
          </a:p>
          <a:p>
            <a:pPr marL="473275" indent="-456342" defTabSz="1219170">
              <a:spcBef>
                <a:spcPts val="1067"/>
              </a:spcBef>
              <a:buFont typeface="Wingdings"/>
              <a:buChar char=""/>
              <a:tabLst>
                <a:tab pos="473275" algn="l"/>
              </a:tabLst>
            </a:pPr>
            <a:r>
              <a:rPr sz="1733" kern="0" spc="-27" dirty="0">
                <a:solidFill>
                  <a:schemeClr val="accent4">
                    <a:lumMod val="40000"/>
                    <a:lumOff val="60000"/>
                  </a:schemeClr>
                </a:solidFill>
                <a:cs typeface="Calibri"/>
              </a:rPr>
              <a:t>Tobacco</a:t>
            </a:r>
            <a:r>
              <a:rPr sz="1733" kern="0" spc="-60" dirty="0">
                <a:solidFill>
                  <a:schemeClr val="accent4">
                    <a:lumMod val="40000"/>
                    <a:lumOff val="60000"/>
                  </a:schemeClr>
                </a:solidFill>
                <a:cs typeface="Calibri"/>
              </a:rPr>
              <a:t> </a:t>
            </a:r>
            <a:r>
              <a:rPr sz="1733" kern="0" dirty="0">
                <a:solidFill>
                  <a:schemeClr val="accent4">
                    <a:lumMod val="40000"/>
                    <a:lumOff val="60000"/>
                  </a:schemeClr>
                </a:solidFill>
                <a:cs typeface="Calibri"/>
              </a:rPr>
              <a:t>cessation</a:t>
            </a:r>
            <a:r>
              <a:rPr sz="1733" kern="0" spc="-60" dirty="0">
                <a:solidFill>
                  <a:schemeClr val="accent4">
                    <a:lumMod val="40000"/>
                    <a:lumOff val="60000"/>
                  </a:schemeClr>
                </a:solidFill>
                <a:cs typeface="Calibri"/>
              </a:rPr>
              <a:t> </a:t>
            </a:r>
            <a:r>
              <a:rPr sz="1733" kern="0" dirty="0">
                <a:solidFill>
                  <a:schemeClr val="accent4">
                    <a:lumMod val="40000"/>
                    <a:lumOff val="60000"/>
                  </a:schemeClr>
                </a:solidFill>
                <a:cs typeface="Calibri"/>
              </a:rPr>
              <a:t>counseling</a:t>
            </a:r>
            <a:r>
              <a:rPr sz="1733" kern="0" spc="-33" dirty="0">
                <a:solidFill>
                  <a:schemeClr val="accent4">
                    <a:lumMod val="40000"/>
                    <a:lumOff val="60000"/>
                  </a:schemeClr>
                </a:solidFill>
                <a:cs typeface="Calibri"/>
              </a:rPr>
              <a:t> </a:t>
            </a:r>
            <a:r>
              <a:rPr sz="1733" kern="0" dirty="0">
                <a:solidFill>
                  <a:schemeClr val="accent4">
                    <a:lumMod val="40000"/>
                    <a:lumOff val="60000"/>
                  </a:schemeClr>
                </a:solidFill>
                <a:cs typeface="Calibri"/>
              </a:rPr>
              <a:t>for</a:t>
            </a:r>
            <a:r>
              <a:rPr sz="1733" kern="0" spc="-53" dirty="0">
                <a:solidFill>
                  <a:schemeClr val="accent4">
                    <a:lumMod val="40000"/>
                    <a:lumOff val="60000"/>
                  </a:schemeClr>
                </a:solidFill>
                <a:cs typeface="Calibri"/>
              </a:rPr>
              <a:t> </a:t>
            </a:r>
            <a:r>
              <a:rPr sz="1733" kern="0" dirty="0">
                <a:solidFill>
                  <a:schemeClr val="accent4">
                    <a:lumMod val="40000"/>
                    <a:lumOff val="60000"/>
                  </a:schemeClr>
                </a:solidFill>
                <a:cs typeface="Calibri"/>
              </a:rPr>
              <a:t>pregnant</a:t>
            </a:r>
            <a:r>
              <a:rPr sz="1733" kern="0" spc="-60"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women</a:t>
            </a:r>
            <a:endParaRPr sz="1733" kern="0" dirty="0">
              <a:solidFill>
                <a:schemeClr val="accent4">
                  <a:lumMod val="40000"/>
                  <a:lumOff val="60000"/>
                </a:schemeClr>
              </a:solidFill>
              <a:cs typeface="Calibri"/>
            </a:endParaRPr>
          </a:p>
          <a:p>
            <a:pPr marL="473275" indent="-456342" defTabSz="1219170">
              <a:spcBef>
                <a:spcPts val="1073"/>
              </a:spcBef>
              <a:buFont typeface="Wingdings"/>
              <a:buChar char=""/>
              <a:tabLst>
                <a:tab pos="473275" algn="l"/>
              </a:tabLst>
            </a:pPr>
            <a:r>
              <a:rPr sz="1733" kern="0" spc="-27" dirty="0">
                <a:solidFill>
                  <a:schemeClr val="accent4">
                    <a:lumMod val="40000"/>
                    <a:lumOff val="60000"/>
                  </a:schemeClr>
                </a:solidFill>
                <a:cs typeface="Calibri"/>
              </a:rPr>
              <a:t>Early,</a:t>
            </a:r>
            <a:r>
              <a:rPr sz="1733" kern="0" spc="-60" dirty="0">
                <a:solidFill>
                  <a:schemeClr val="accent4">
                    <a:lumMod val="40000"/>
                    <a:lumOff val="60000"/>
                  </a:schemeClr>
                </a:solidFill>
                <a:cs typeface="Calibri"/>
              </a:rPr>
              <a:t> </a:t>
            </a:r>
            <a:r>
              <a:rPr sz="1733" kern="0" dirty="0">
                <a:solidFill>
                  <a:schemeClr val="accent4">
                    <a:lumMod val="40000"/>
                    <a:lumOff val="60000"/>
                  </a:schemeClr>
                </a:solidFill>
                <a:cs typeface="Calibri"/>
              </a:rPr>
              <a:t>Periodic,</a:t>
            </a:r>
            <a:r>
              <a:rPr sz="1733" kern="0" spc="-27" dirty="0">
                <a:solidFill>
                  <a:schemeClr val="accent4">
                    <a:lumMod val="40000"/>
                    <a:lumOff val="60000"/>
                  </a:schemeClr>
                </a:solidFill>
                <a:cs typeface="Calibri"/>
              </a:rPr>
              <a:t> </a:t>
            </a:r>
            <a:r>
              <a:rPr sz="1733" kern="0" dirty="0">
                <a:solidFill>
                  <a:schemeClr val="accent4">
                    <a:lumMod val="40000"/>
                    <a:lumOff val="60000"/>
                  </a:schemeClr>
                </a:solidFill>
                <a:cs typeface="Calibri"/>
              </a:rPr>
              <a:t>Screening,</a:t>
            </a:r>
            <a:r>
              <a:rPr sz="1733" kern="0" spc="-27" dirty="0">
                <a:solidFill>
                  <a:schemeClr val="accent4">
                    <a:lumMod val="40000"/>
                    <a:lumOff val="60000"/>
                  </a:schemeClr>
                </a:solidFill>
                <a:cs typeface="Calibri"/>
              </a:rPr>
              <a:t> </a:t>
            </a:r>
            <a:r>
              <a:rPr sz="1733" kern="0" dirty="0">
                <a:solidFill>
                  <a:schemeClr val="accent4">
                    <a:lumMod val="40000"/>
                    <a:lumOff val="60000"/>
                  </a:schemeClr>
                </a:solidFill>
                <a:cs typeface="Calibri"/>
              </a:rPr>
              <a:t>Diagnostic,</a:t>
            </a:r>
            <a:r>
              <a:rPr sz="1733" kern="0" spc="-27" dirty="0">
                <a:solidFill>
                  <a:schemeClr val="accent4">
                    <a:lumMod val="40000"/>
                    <a:lumOff val="60000"/>
                  </a:schemeClr>
                </a:solidFill>
                <a:cs typeface="Calibri"/>
              </a:rPr>
              <a:t> </a:t>
            </a:r>
            <a:r>
              <a:rPr sz="1733" kern="0" spc="-13" dirty="0">
                <a:solidFill>
                  <a:schemeClr val="accent4">
                    <a:lumMod val="40000"/>
                    <a:lumOff val="60000"/>
                  </a:schemeClr>
                </a:solidFill>
                <a:cs typeface="Calibri"/>
              </a:rPr>
              <a:t>Treatment</a:t>
            </a:r>
            <a:r>
              <a:rPr sz="1733" kern="0" spc="-60" dirty="0">
                <a:solidFill>
                  <a:schemeClr val="accent4">
                    <a:lumMod val="40000"/>
                    <a:lumOff val="60000"/>
                  </a:schemeClr>
                </a:solidFill>
                <a:cs typeface="Calibri"/>
              </a:rPr>
              <a:t> </a:t>
            </a:r>
            <a:r>
              <a:rPr sz="1733" kern="0" dirty="0">
                <a:solidFill>
                  <a:schemeClr val="accent4">
                    <a:lumMod val="40000"/>
                    <a:lumOff val="60000"/>
                  </a:schemeClr>
                </a:solidFill>
                <a:cs typeface="Calibri"/>
              </a:rPr>
              <a:t>(EPSDT)</a:t>
            </a:r>
            <a:r>
              <a:rPr sz="1733" kern="0" spc="-27" dirty="0">
                <a:solidFill>
                  <a:schemeClr val="accent4">
                    <a:lumMod val="40000"/>
                    <a:lumOff val="60000"/>
                  </a:schemeClr>
                </a:solidFill>
                <a:cs typeface="Calibri"/>
              </a:rPr>
              <a:t> </a:t>
            </a:r>
            <a:r>
              <a:rPr sz="1733" kern="0" dirty="0">
                <a:solidFill>
                  <a:schemeClr val="accent4">
                    <a:lumMod val="40000"/>
                    <a:lumOff val="60000"/>
                  </a:schemeClr>
                </a:solidFill>
                <a:cs typeface="Calibri"/>
              </a:rPr>
              <a:t>Services</a:t>
            </a:r>
            <a:r>
              <a:rPr sz="1733" kern="0" spc="-33" dirty="0">
                <a:solidFill>
                  <a:schemeClr val="accent4">
                    <a:lumMod val="40000"/>
                    <a:lumOff val="60000"/>
                  </a:schemeClr>
                </a:solidFill>
                <a:cs typeface="Calibri"/>
              </a:rPr>
              <a:t> </a:t>
            </a:r>
            <a:r>
              <a:rPr sz="1733" kern="0" dirty="0">
                <a:solidFill>
                  <a:schemeClr val="accent4">
                    <a:lumMod val="40000"/>
                    <a:lumOff val="60000"/>
                  </a:schemeClr>
                </a:solidFill>
                <a:cs typeface="Calibri"/>
              </a:rPr>
              <a:t>for</a:t>
            </a:r>
            <a:r>
              <a:rPr sz="1733" kern="0" spc="-60" dirty="0">
                <a:solidFill>
                  <a:schemeClr val="accent4">
                    <a:lumMod val="40000"/>
                    <a:lumOff val="60000"/>
                  </a:schemeClr>
                </a:solidFill>
                <a:cs typeface="Calibri"/>
              </a:rPr>
              <a:t> </a:t>
            </a:r>
            <a:r>
              <a:rPr sz="1733" kern="0" dirty="0">
                <a:solidFill>
                  <a:schemeClr val="accent4">
                    <a:lumMod val="40000"/>
                    <a:lumOff val="60000"/>
                  </a:schemeClr>
                </a:solidFill>
                <a:cs typeface="Calibri"/>
              </a:rPr>
              <a:t>children</a:t>
            </a:r>
            <a:r>
              <a:rPr sz="1733" kern="0" spc="-20" dirty="0">
                <a:solidFill>
                  <a:schemeClr val="accent4">
                    <a:lumMod val="40000"/>
                    <a:lumOff val="60000"/>
                  </a:schemeClr>
                </a:solidFill>
                <a:cs typeface="Calibri"/>
              </a:rPr>
              <a:t> </a:t>
            </a:r>
            <a:r>
              <a:rPr sz="1733" kern="0" dirty="0">
                <a:solidFill>
                  <a:schemeClr val="accent4">
                    <a:lumMod val="40000"/>
                    <a:lumOff val="60000"/>
                  </a:schemeClr>
                </a:solidFill>
                <a:cs typeface="Calibri"/>
              </a:rPr>
              <a:t>under</a:t>
            </a:r>
            <a:r>
              <a:rPr sz="1733" kern="0" spc="-40" dirty="0">
                <a:solidFill>
                  <a:schemeClr val="accent4">
                    <a:lumMod val="40000"/>
                    <a:lumOff val="60000"/>
                  </a:schemeClr>
                </a:solidFill>
                <a:cs typeface="Calibri"/>
              </a:rPr>
              <a:t> </a:t>
            </a:r>
            <a:r>
              <a:rPr sz="1733" kern="0" dirty="0">
                <a:solidFill>
                  <a:schemeClr val="accent4">
                    <a:lumMod val="40000"/>
                    <a:lumOff val="60000"/>
                  </a:schemeClr>
                </a:solidFill>
                <a:cs typeface="Calibri"/>
              </a:rPr>
              <a:t>21</a:t>
            </a:r>
            <a:r>
              <a:rPr sz="1733" kern="0" spc="-40" dirty="0">
                <a:solidFill>
                  <a:schemeClr val="accent4">
                    <a:lumMod val="40000"/>
                    <a:lumOff val="60000"/>
                  </a:schemeClr>
                </a:solidFill>
                <a:cs typeface="Calibri"/>
              </a:rPr>
              <a:t> </a:t>
            </a:r>
            <a:r>
              <a:rPr sz="1733" kern="0" dirty="0">
                <a:solidFill>
                  <a:schemeClr val="accent4">
                    <a:lumMod val="40000"/>
                    <a:lumOff val="60000"/>
                  </a:schemeClr>
                </a:solidFill>
                <a:cs typeface="Calibri"/>
              </a:rPr>
              <a:t>years</a:t>
            </a:r>
            <a:r>
              <a:rPr sz="1733" kern="0" spc="-47" dirty="0">
                <a:solidFill>
                  <a:schemeClr val="accent4">
                    <a:lumMod val="40000"/>
                    <a:lumOff val="60000"/>
                  </a:schemeClr>
                </a:solidFill>
                <a:cs typeface="Calibri"/>
              </a:rPr>
              <a:t> </a:t>
            </a:r>
            <a:r>
              <a:rPr sz="1733" kern="0" dirty="0">
                <a:solidFill>
                  <a:schemeClr val="accent4">
                    <a:lumMod val="40000"/>
                    <a:lumOff val="60000"/>
                  </a:schemeClr>
                </a:solidFill>
                <a:cs typeface="Calibri"/>
              </a:rPr>
              <a:t>of</a:t>
            </a:r>
            <a:r>
              <a:rPr sz="1733" kern="0" spc="-47" dirty="0">
                <a:solidFill>
                  <a:schemeClr val="accent4">
                    <a:lumMod val="40000"/>
                    <a:lumOff val="60000"/>
                  </a:schemeClr>
                </a:solidFill>
                <a:cs typeface="Calibri"/>
              </a:rPr>
              <a:t> </a:t>
            </a:r>
            <a:r>
              <a:rPr sz="1733" kern="0" spc="-33" dirty="0">
                <a:solidFill>
                  <a:schemeClr val="accent4">
                    <a:lumMod val="40000"/>
                    <a:lumOff val="60000"/>
                  </a:schemeClr>
                </a:solidFill>
                <a:cs typeface="Calibri"/>
              </a:rPr>
              <a:t>age</a:t>
            </a:r>
            <a:endParaRPr sz="1733" kern="0" dirty="0">
              <a:solidFill>
                <a:schemeClr val="accent4">
                  <a:lumMod val="40000"/>
                  <a:lumOff val="60000"/>
                </a:schemeClr>
              </a:solidFill>
              <a:cs typeface="Calibri"/>
            </a:endParaRPr>
          </a:p>
          <a:p>
            <a:pPr marL="473275" indent="-456342" defTabSz="1219170">
              <a:spcBef>
                <a:spcPts val="1053"/>
              </a:spcBef>
              <a:buFont typeface="Wingdings"/>
              <a:buChar char=""/>
              <a:tabLst>
                <a:tab pos="473275" algn="l"/>
              </a:tabLst>
            </a:pPr>
            <a:r>
              <a:rPr sz="1733" kern="0" spc="-13" dirty="0">
                <a:solidFill>
                  <a:schemeClr val="accent4">
                    <a:lumMod val="40000"/>
                    <a:lumOff val="60000"/>
                  </a:schemeClr>
                </a:solidFill>
                <a:cs typeface="Calibri"/>
              </a:rPr>
              <a:t>Transportation</a:t>
            </a:r>
            <a:r>
              <a:rPr sz="1733" kern="0" spc="-60" dirty="0">
                <a:solidFill>
                  <a:schemeClr val="accent4">
                    <a:lumMod val="40000"/>
                    <a:lumOff val="60000"/>
                  </a:schemeClr>
                </a:solidFill>
                <a:cs typeface="Calibri"/>
              </a:rPr>
              <a:t> </a:t>
            </a:r>
            <a:r>
              <a:rPr sz="1733" kern="0" dirty="0">
                <a:solidFill>
                  <a:schemeClr val="accent4">
                    <a:lumMod val="40000"/>
                    <a:lumOff val="60000"/>
                  </a:schemeClr>
                </a:solidFill>
                <a:cs typeface="Calibri"/>
              </a:rPr>
              <a:t>to</a:t>
            </a:r>
            <a:r>
              <a:rPr sz="1733" kern="0" spc="-53" dirty="0">
                <a:solidFill>
                  <a:schemeClr val="accent4">
                    <a:lumMod val="40000"/>
                    <a:lumOff val="60000"/>
                  </a:schemeClr>
                </a:solidFill>
                <a:cs typeface="Calibri"/>
              </a:rPr>
              <a:t> </a:t>
            </a:r>
            <a:r>
              <a:rPr sz="1733" kern="0" dirty="0">
                <a:solidFill>
                  <a:schemeClr val="accent4">
                    <a:lumMod val="40000"/>
                    <a:lumOff val="60000"/>
                  </a:schemeClr>
                </a:solidFill>
                <a:cs typeface="Calibri"/>
              </a:rPr>
              <a:t>medical</a:t>
            </a:r>
            <a:r>
              <a:rPr sz="1733" kern="0" spc="-33" dirty="0">
                <a:solidFill>
                  <a:schemeClr val="accent4">
                    <a:lumMod val="40000"/>
                    <a:lumOff val="60000"/>
                  </a:schemeClr>
                </a:solidFill>
                <a:cs typeface="Calibri"/>
              </a:rPr>
              <a:t> </a:t>
            </a:r>
            <a:r>
              <a:rPr sz="1733" kern="0" spc="-27" dirty="0">
                <a:solidFill>
                  <a:schemeClr val="accent4">
                    <a:lumMod val="40000"/>
                    <a:lumOff val="60000"/>
                  </a:schemeClr>
                </a:solidFill>
                <a:cs typeface="Calibri"/>
              </a:rPr>
              <a:t>care</a:t>
            </a:r>
            <a:endParaRPr sz="1733" kern="0" dirty="0">
              <a:solidFill>
                <a:schemeClr val="accent4">
                  <a:lumMod val="40000"/>
                  <a:lumOff val="60000"/>
                </a:schemeClr>
              </a:solidFill>
              <a:cs typeface="Calibri"/>
            </a:endParaRPr>
          </a:p>
        </p:txBody>
      </p:sp>
    </p:spTree>
    <p:extLst>
      <p:ext uri="{BB962C8B-B14F-4D97-AF65-F5344CB8AC3E}">
        <p14:creationId xmlns:p14="http://schemas.microsoft.com/office/powerpoint/2010/main" val="14869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21E803-89E2-13D5-7C4B-86F3470CA26C}"/>
              </a:ext>
            </a:extLst>
          </p:cNvPr>
          <p:cNvSpPr/>
          <p:nvPr/>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4DE64-3F9F-4D7F-32EE-1A5265A5A1F5}"/>
              </a:ext>
            </a:extLst>
          </p:cNvPr>
          <p:cNvSpPr>
            <a:spLocks noGrp="1"/>
          </p:cNvSpPr>
          <p:nvPr>
            <p:ph type="title"/>
          </p:nvPr>
        </p:nvSpPr>
        <p:spPr/>
        <p:txBody>
          <a:bodyPr/>
          <a:lstStyle/>
          <a:p>
            <a:r>
              <a:rPr lang="en-US" b="1" dirty="0">
                <a:solidFill>
                  <a:schemeClr val="tx1"/>
                </a:solidFill>
              </a:rPr>
              <a:t>Course Logistics</a:t>
            </a:r>
          </a:p>
        </p:txBody>
      </p:sp>
      <p:sp>
        <p:nvSpPr>
          <p:cNvPr id="3" name="Content Placeholder 2">
            <a:extLst>
              <a:ext uri="{FF2B5EF4-FFF2-40B4-BE49-F238E27FC236}">
                <a16:creationId xmlns:a16="http://schemas.microsoft.com/office/drawing/2014/main" id="{0379E0D5-E30C-2815-F1B0-BB8C92CDEB5D}"/>
              </a:ext>
            </a:extLst>
          </p:cNvPr>
          <p:cNvSpPr>
            <a:spLocks noGrp="1"/>
          </p:cNvSpPr>
          <p:nvPr>
            <p:ph sz="quarter" idx="10"/>
          </p:nvPr>
        </p:nvSpPr>
        <p:spPr>
          <a:xfrm>
            <a:off x="609600" y="2150076"/>
            <a:ext cx="10972800" cy="4022124"/>
          </a:xfrm>
        </p:spPr>
        <p:txBody>
          <a:bodyPr/>
          <a:lstStyle/>
          <a:p>
            <a:pPr marL="380990" indent="-380990">
              <a:buFont typeface="Arial" panose="020B0604020202020204" pitchFamily="34" charset="0"/>
              <a:buChar char="•"/>
            </a:pPr>
            <a:r>
              <a:rPr lang="en-US" sz="2133" dirty="0">
                <a:solidFill>
                  <a:schemeClr val="tx1"/>
                </a:solidFill>
              </a:rPr>
              <a:t>Assignment 2 due next </a:t>
            </a:r>
            <a:r>
              <a:rPr lang="en-US" sz="2133" dirty="0" err="1">
                <a:solidFill>
                  <a:schemeClr val="tx1"/>
                </a:solidFill>
              </a:rPr>
              <a:t>Thur</a:t>
            </a:r>
            <a:r>
              <a:rPr lang="en-US" sz="2133">
                <a:solidFill>
                  <a:schemeClr val="tx1"/>
                </a:solidFill>
              </a:rPr>
              <a:t> </a:t>
            </a:r>
            <a:r>
              <a:rPr lang="en-US" sz="2133" dirty="0">
                <a:solidFill>
                  <a:schemeClr val="tx1"/>
                </a:solidFill>
              </a:rPr>
              <a:t>(</a:t>
            </a:r>
            <a:r>
              <a:rPr lang="en-US" sz="2133">
                <a:solidFill>
                  <a:schemeClr val="tx1"/>
                </a:solidFill>
              </a:rPr>
              <a:t>Sep 26) </a:t>
            </a:r>
            <a:br>
              <a:rPr lang="en-US" sz="2133" dirty="0">
                <a:solidFill>
                  <a:schemeClr val="tx1"/>
                </a:solidFill>
              </a:rPr>
            </a:br>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Final Project Milestone 1 is Oct 10</a:t>
            </a:r>
            <a:br>
              <a:rPr lang="en-US" sz="2133" dirty="0">
                <a:solidFill>
                  <a:schemeClr val="tx1"/>
                </a:solidFill>
              </a:rPr>
            </a:br>
            <a:endParaRPr lang="en-US" sz="2133" dirty="0">
              <a:solidFill>
                <a:schemeClr val="tx1"/>
              </a:solidFill>
            </a:endParaRPr>
          </a:p>
          <a:p>
            <a:pPr marL="380990" indent="-380990">
              <a:buFont typeface="Arial" panose="020B0604020202020204" pitchFamily="34" charset="0"/>
              <a:buChar char="•"/>
            </a:pPr>
            <a:r>
              <a:rPr lang="en-US" sz="2133" dirty="0">
                <a:solidFill>
                  <a:schemeClr val="tx1"/>
                </a:solidFill>
              </a:rPr>
              <a:t>My Sep 24 office hours cancelled </a:t>
            </a:r>
          </a:p>
          <a:p>
            <a:pPr marL="0" indent="0">
              <a:buNone/>
            </a:pPr>
            <a:endParaRPr lang="en-US" sz="2133" dirty="0">
              <a:solidFill>
                <a:schemeClr val="tx1"/>
              </a:solidFill>
            </a:endParaRPr>
          </a:p>
          <a:p>
            <a:pPr marL="380990" indent="-380990">
              <a:buFont typeface="Arial" panose="020B0604020202020204" pitchFamily="34" charset="0"/>
              <a:buChar char="•"/>
            </a:pPr>
            <a:endParaRPr lang="en-US" sz="2133" dirty="0"/>
          </a:p>
        </p:txBody>
      </p:sp>
    </p:spTree>
    <p:extLst>
      <p:ext uri="{BB962C8B-B14F-4D97-AF65-F5344CB8AC3E}">
        <p14:creationId xmlns:p14="http://schemas.microsoft.com/office/powerpoint/2010/main" val="782700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9BB4-30E0-5EBD-FEAC-B9C0F4A34E9B}"/>
              </a:ext>
            </a:extLst>
          </p:cNvPr>
          <p:cNvSpPr>
            <a:spLocks noGrp="1"/>
          </p:cNvSpPr>
          <p:nvPr>
            <p:ph type="title"/>
          </p:nvPr>
        </p:nvSpPr>
        <p:spPr>
          <a:xfrm>
            <a:off x="0" y="259213"/>
            <a:ext cx="12192000" cy="529376"/>
          </a:xfrm>
        </p:spPr>
        <p:txBody>
          <a:bodyPr>
            <a:normAutofit fontScale="90000"/>
          </a:bodyPr>
          <a:lstStyle/>
          <a:p>
            <a:r>
              <a:rPr lang="en-US" dirty="0">
                <a:solidFill>
                  <a:schemeClr val="accent4">
                    <a:lumMod val="40000"/>
                    <a:lumOff val="60000"/>
                  </a:schemeClr>
                </a:solidFill>
              </a:rPr>
              <a:t>Dual Eligibles</a:t>
            </a:r>
          </a:p>
        </p:txBody>
      </p:sp>
      <p:sp>
        <p:nvSpPr>
          <p:cNvPr id="4" name="TextBox 3">
            <a:extLst>
              <a:ext uri="{FF2B5EF4-FFF2-40B4-BE49-F238E27FC236}">
                <a16:creationId xmlns:a16="http://schemas.microsoft.com/office/drawing/2014/main" id="{F2EA6DBD-717D-1D3D-E914-02C19C23A4C2}"/>
              </a:ext>
            </a:extLst>
          </p:cNvPr>
          <p:cNvSpPr txBox="1"/>
          <p:nvPr/>
        </p:nvSpPr>
        <p:spPr>
          <a:xfrm>
            <a:off x="782472" y="1191905"/>
            <a:ext cx="10918208" cy="5262979"/>
          </a:xfrm>
          <a:prstGeom prst="rect">
            <a:avLst/>
          </a:prstGeom>
          <a:noFill/>
        </p:spPr>
        <p:txBody>
          <a:bodyPr wrap="square" rtlCol="0">
            <a:spAutoFit/>
          </a:bodyPr>
          <a:lstStyle/>
          <a:p>
            <a:pPr algn="l" fontAlgn="base"/>
            <a:r>
              <a:rPr lang="en-US" sz="2400" b="1" dirty="0">
                <a:solidFill>
                  <a:schemeClr val="accent4">
                    <a:lumMod val="40000"/>
                    <a:lumOff val="60000"/>
                  </a:schemeClr>
                </a:solidFill>
              </a:rPr>
              <a:t>Across the United States, 12.5 million people are jointly enrolled in Medicare and Medicaid.  These individuals are referred to as dually-eligible beneficiaries or dual eligibles.</a:t>
            </a:r>
          </a:p>
          <a:p>
            <a:pPr algn="l" fontAlgn="base"/>
            <a:endParaRPr lang="en-US" sz="2400" b="1" dirty="0">
              <a:solidFill>
                <a:schemeClr val="accent4">
                  <a:lumMod val="40000"/>
                  <a:lumOff val="60000"/>
                </a:schemeClr>
              </a:solidFill>
            </a:endParaRPr>
          </a:p>
          <a:p>
            <a:pPr algn="l" fontAlgn="base"/>
            <a:r>
              <a:rPr lang="en-US" sz="2400" i="1" dirty="0">
                <a:solidFill>
                  <a:schemeClr val="accent4">
                    <a:lumMod val="40000"/>
                    <a:lumOff val="60000"/>
                  </a:schemeClr>
                </a:solidFill>
              </a:rPr>
              <a:t>Medicare covers their primary health insurance with some support from state Medicaid programs.</a:t>
            </a:r>
          </a:p>
          <a:p>
            <a:pPr algn="l" fontAlgn="base"/>
            <a:endParaRPr lang="en-US" sz="2400" dirty="0">
              <a:solidFill>
                <a:schemeClr val="accent4">
                  <a:lumMod val="40000"/>
                  <a:lumOff val="60000"/>
                </a:schemeClr>
              </a:solidFill>
            </a:endParaRPr>
          </a:p>
          <a:p>
            <a:pPr algn="l" fontAlgn="base"/>
            <a:r>
              <a:rPr lang="en-US" sz="2400" dirty="0">
                <a:solidFill>
                  <a:schemeClr val="accent4">
                    <a:lumMod val="40000"/>
                    <a:lumOff val="60000"/>
                  </a:schemeClr>
                </a:solidFill>
              </a:rPr>
              <a:t>People enrolled in both Medicare and Medicaid comprise 17% of Medicare beneficiaries in traditional Medicare and 14% of Medicaid enrollees, but much </a:t>
            </a:r>
            <a:r>
              <a:rPr lang="en-US" sz="2400" u="sng" dirty="0">
                <a:solidFill>
                  <a:schemeClr val="accent4">
                    <a:lumMod val="40000"/>
                    <a:lumOff val="60000"/>
                  </a:schemeClr>
                </a:solidFill>
                <a:hlinkClick r:id="rId2">
                  <a:extLst>
                    <a:ext uri="{A12FA001-AC4F-418D-AE19-62706E023703}">
                      <ahyp:hlinkClr xmlns:ahyp="http://schemas.microsoft.com/office/drawing/2018/hyperlinkcolor" val="tx"/>
                    </a:ext>
                  </a:extLst>
                </a:hlinkClick>
              </a:rPr>
              <a:t>higher shares</a:t>
            </a:r>
            <a:r>
              <a:rPr lang="en-US" sz="2400" dirty="0">
                <a:solidFill>
                  <a:schemeClr val="accent4">
                    <a:lumMod val="40000"/>
                    <a:lumOff val="60000"/>
                  </a:schemeClr>
                </a:solidFill>
              </a:rPr>
              <a:t> of spending (33% of traditional Medicare spending and 32% of Medicaid spending).</a:t>
            </a:r>
          </a:p>
          <a:p>
            <a:pPr algn="l" fontAlgn="base"/>
            <a:endParaRPr lang="en-US" sz="2400" dirty="0">
              <a:solidFill>
                <a:schemeClr val="accent4">
                  <a:lumMod val="40000"/>
                  <a:lumOff val="60000"/>
                </a:schemeClr>
              </a:solidFill>
            </a:endParaRPr>
          </a:p>
          <a:p>
            <a:pPr algn="l" fontAlgn="base"/>
            <a:br>
              <a:rPr lang="en-US" sz="2400" dirty="0">
                <a:solidFill>
                  <a:schemeClr val="accent4">
                    <a:lumMod val="40000"/>
                    <a:lumOff val="60000"/>
                  </a:schemeClr>
                </a:solidFill>
              </a:rPr>
            </a:br>
            <a:endParaRPr lang="en-US" sz="2400" dirty="0">
              <a:solidFill>
                <a:schemeClr val="accent4">
                  <a:lumMod val="40000"/>
                  <a:lumOff val="60000"/>
                </a:schemeClr>
              </a:solidFill>
            </a:endParaRPr>
          </a:p>
        </p:txBody>
      </p:sp>
    </p:spTree>
    <p:extLst>
      <p:ext uri="{BB962C8B-B14F-4D97-AF65-F5344CB8AC3E}">
        <p14:creationId xmlns:p14="http://schemas.microsoft.com/office/powerpoint/2010/main" val="282284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AC70A0AD-4A0C-40FD-A774-6B09C1736F33}"/>
              </a:ext>
            </a:extLst>
          </p:cNvPr>
          <p:cNvSpPr>
            <a:spLocks noGrp="1"/>
          </p:cNvSpPr>
          <p:nvPr>
            <p:ph type="title"/>
          </p:nvPr>
        </p:nvSpPr>
        <p:spPr/>
        <p:txBody>
          <a:bodyPr/>
          <a:lstStyle/>
          <a:p>
            <a:r>
              <a:rPr lang="en-US" dirty="0"/>
              <a:t>Commercial Health insurance</a:t>
            </a:r>
          </a:p>
        </p:txBody>
      </p:sp>
      <p:sp>
        <p:nvSpPr>
          <p:cNvPr id="3" name="Text Placeholder 2">
            <a:extLst>
              <a:ext uri="{FF2B5EF4-FFF2-40B4-BE49-F238E27FC236}">
                <a16:creationId xmlns:a16="http://schemas.microsoft.com/office/drawing/2014/main" id="{A5AE4F89-DAE1-40CE-8F5C-C60CF296379E}"/>
              </a:ext>
            </a:extLst>
          </p:cNvPr>
          <p:cNvSpPr>
            <a:spLocks noGrp="1"/>
          </p:cNvSpPr>
          <p:nvPr>
            <p:ph type="body" idx="1"/>
          </p:nvPr>
        </p:nvSpPr>
        <p:spPr>
          <a:xfrm>
            <a:off x="630936" y="2796242"/>
            <a:ext cx="3200400" cy="711244"/>
          </a:xfrm>
        </p:spPr>
        <p:txBody>
          <a:bodyPr>
            <a:normAutofit lnSpcReduction="10000"/>
          </a:bodyPr>
          <a:lstStyle/>
          <a:p>
            <a:r>
              <a:rPr lang="en-US" dirty="0"/>
              <a:t>Employer</a:t>
            </a:r>
          </a:p>
        </p:txBody>
      </p:sp>
      <p:sp>
        <p:nvSpPr>
          <p:cNvPr id="4" name="Content Placeholder 3">
            <a:extLst>
              <a:ext uri="{FF2B5EF4-FFF2-40B4-BE49-F238E27FC236}">
                <a16:creationId xmlns:a16="http://schemas.microsoft.com/office/drawing/2014/main" id="{947F062E-956B-4680-B26F-D1CA5D55B048}"/>
              </a:ext>
            </a:extLst>
          </p:cNvPr>
          <p:cNvSpPr>
            <a:spLocks noGrp="1"/>
          </p:cNvSpPr>
          <p:nvPr>
            <p:ph sz="half" idx="2"/>
          </p:nvPr>
        </p:nvSpPr>
        <p:spPr>
          <a:xfrm>
            <a:off x="630936" y="3532842"/>
            <a:ext cx="3200400" cy="2900635"/>
          </a:xfrm>
        </p:spPr>
        <p:txBody>
          <a:bodyPr>
            <a:normAutofit/>
          </a:bodyPr>
          <a:lstStyle/>
          <a:p>
            <a:r>
              <a:rPr lang="en-US" sz="2200" dirty="0"/>
              <a:t>58.6% of adults 65 or younger use employer-based health insurance. </a:t>
            </a:r>
          </a:p>
          <a:p>
            <a:r>
              <a:rPr lang="en-US" sz="2200" dirty="0"/>
              <a:t>Cover approximately 70% of cost of premiums</a:t>
            </a:r>
          </a:p>
          <a:p>
            <a:r>
              <a:rPr lang="en-US" dirty="0"/>
              <a:t> </a:t>
            </a:r>
          </a:p>
        </p:txBody>
      </p:sp>
      <p:sp>
        <p:nvSpPr>
          <p:cNvPr id="5" name="Text Placeholder 4">
            <a:extLst>
              <a:ext uri="{FF2B5EF4-FFF2-40B4-BE49-F238E27FC236}">
                <a16:creationId xmlns:a16="http://schemas.microsoft.com/office/drawing/2014/main" id="{2B11006E-0A70-4B24-9ECF-5487FD5193FF}"/>
              </a:ext>
            </a:extLst>
          </p:cNvPr>
          <p:cNvSpPr>
            <a:spLocks noGrp="1"/>
          </p:cNvSpPr>
          <p:nvPr>
            <p:ph type="body" sz="quarter" idx="3"/>
          </p:nvPr>
        </p:nvSpPr>
        <p:spPr>
          <a:xfrm>
            <a:off x="4497388" y="2811714"/>
            <a:ext cx="3200400" cy="713232"/>
          </a:xfrm>
        </p:spPr>
        <p:txBody>
          <a:bodyPr>
            <a:normAutofit lnSpcReduction="10000"/>
          </a:bodyPr>
          <a:lstStyle/>
          <a:p>
            <a:r>
              <a:rPr lang="en-US" dirty="0"/>
              <a:t>On Exchange</a:t>
            </a:r>
          </a:p>
        </p:txBody>
      </p:sp>
      <p:sp>
        <p:nvSpPr>
          <p:cNvPr id="6" name="Content Placeholder 5">
            <a:extLst>
              <a:ext uri="{FF2B5EF4-FFF2-40B4-BE49-F238E27FC236}">
                <a16:creationId xmlns:a16="http://schemas.microsoft.com/office/drawing/2014/main" id="{EB96A793-D0F5-4A04-98C7-588A051B5273}"/>
              </a:ext>
            </a:extLst>
          </p:cNvPr>
          <p:cNvSpPr>
            <a:spLocks noGrp="1"/>
          </p:cNvSpPr>
          <p:nvPr>
            <p:ph sz="quarter" idx="4"/>
          </p:nvPr>
        </p:nvSpPr>
        <p:spPr>
          <a:xfrm>
            <a:off x="4631370" y="3530609"/>
            <a:ext cx="3200400" cy="2850940"/>
          </a:xfrm>
        </p:spPr>
        <p:txBody>
          <a:bodyPr>
            <a:normAutofit/>
          </a:bodyPr>
          <a:lstStyle/>
          <a:p>
            <a:pPr marL="0" indent="0">
              <a:buNone/>
            </a:pPr>
            <a:r>
              <a:rPr lang="en-US" sz="2200" dirty="0"/>
              <a:t>4.0 % of adults 65 or younger used the Exchange.</a:t>
            </a:r>
          </a:p>
          <a:p>
            <a:pPr marL="0" indent="0">
              <a:buNone/>
            </a:pPr>
            <a:r>
              <a:rPr lang="en-US" sz="2200" dirty="0"/>
              <a:t>Federal or State Individual Marketplace websites</a:t>
            </a:r>
          </a:p>
          <a:p>
            <a:pPr marL="0" indent="0">
              <a:buNone/>
            </a:pPr>
            <a:r>
              <a:rPr lang="en-US" sz="2200" dirty="0"/>
              <a:t>Financial assistance available based on meeting requirements</a:t>
            </a:r>
          </a:p>
          <a:p>
            <a:endParaRPr lang="en-US" dirty="0"/>
          </a:p>
          <a:p>
            <a:endParaRPr lang="en-US" dirty="0"/>
          </a:p>
          <a:p>
            <a:endParaRPr lang="en-US" sz="2400" dirty="0"/>
          </a:p>
          <a:p>
            <a:endParaRPr lang="en-US" dirty="0"/>
          </a:p>
        </p:txBody>
      </p:sp>
      <p:sp>
        <p:nvSpPr>
          <p:cNvPr id="9" name="Slide Number Placeholder 8">
            <a:extLst>
              <a:ext uri="{FF2B5EF4-FFF2-40B4-BE49-F238E27FC236}">
                <a16:creationId xmlns:a16="http://schemas.microsoft.com/office/drawing/2014/main" id="{A7BA4FBA-41F9-41F5-88B7-F79D63F1C3E3}"/>
              </a:ext>
            </a:extLst>
          </p:cNvPr>
          <p:cNvSpPr>
            <a:spLocks noGrp="1"/>
          </p:cNvSpPr>
          <p:nvPr>
            <p:ph type="sldNum" sz="quarter" idx="12"/>
          </p:nvPr>
        </p:nvSpPr>
        <p:spPr/>
        <p:txBody>
          <a:bodyPr/>
          <a:lstStyle/>
          <a:p>
            <a:fld id="{2C18C1E5-FB55-42F5-BD6D-9CC153FCDBE6}" type="slidenum">
              <a:rPr lang="en-US" smtClean="0"/>
              <a:pPr/>
              <a:t>21</a:t>
            </a:fld>
            <a:endParaRPr lang="en-US" dirty="0"/>
          </a:p>
        </p:txBody>
      </p:sp>
      <p:sp>
        <p:nvSpPr>
          <p:cNvPr id="10" name="Text Placeholder 9">
            <a:extLst>
              <a:ext uri="{FF2B5EF4-FFF2-40B4-BE49-F238E27FC236}">
                <a16:creationId xmlns:a16="http://schemas.microsoft.com/office/drawing/2014/main" id="{631D8CAB-33A0-4094-87E1-8E142A537A5F}"/>
              </a:ext>
            </a:extLst>
          </p:cNvPr>
          <p:cNvSpPr>
            <a:spLocks noGrp="1"/>
          </p:cNvSpPr>
          <p:nvPr>
            <p:ph type="body" sz="quarter" idx="13"/>
          </p:nvPr>
        </p:nvSpPr>
        <p:spPr>
          <a:xfrm>
            <a:off x="8270651" y="2819610"/>
            <a:ext cx="3200400" cy="713232"/>
          </a:xfrm>
        </p:spPr>
        <p:txBody>
          <a:bodyPr>
            <a:normAutofit lnSpcReduction="10000"/>
          </a:bodyPr>
          <a:lstStyle/>
          <a:p>
            <a:r>
              <a:rPr lang="en-US" dirty="0"/>
              <a:t>Off Exchange</a:t>
            </a:r>
          </a:p>
        </p:txBody>
      </p:sp>
      <p:sp>
        <p:nvSpPr>
          <p:cNvPr id="11" name="Content Placeholder 10">
            <a:extLst>
              <a:ext uri="{FF2B5EF4-FFF2-40B4-BE49-F238E27FC236}">
                <a16:creationId xmlns:a16="http://schemas.microsoft.com/office/drawing/2014/main" id="{38401151-47ED-4A91-BB32-1E8E0B90F771}"/>
              </a:ext>
            </a:extLst>
          </p:cNvPr>
          <p:cNvSpPr>
            <a:spLocks noGrp="1"/>
          </p:cNvSpPr>
          <p:nvPr>
            <p:ph sz="quarter" idx="14"/>
          </p:nvPr>
        </p:nvSpPr>
        <p:spPr>
          <a:xfrm>
            <a:off x="8348472" y="3557689"/>
            <a:ext cx="3200400" cy="2850940"/>
          </a:xfrm>
        </p:spPr>
        <p:txBody>
          <a:bodyPr>
            <a:normAutofit/>
          </a:bodyPr>
          <a:lstStyle/>
          <a:p>
            <a:r>
              <a:rPr lang="en-US" sz="2200" dirty="0"/>
              <a:t>6.7% of adults 65 or younger obtained their health insurance off exchange. </a:t>
            </a:r>
          </a:p>
          <a:p>
            <a:r>
              <a:rPr lang="en-US" sz="2200" dirty="0"/>
              <a:t>Directly from insurance company or broker.</a:t>
            </a:r>
          </a:p>
          <a:p>
            <a:r>
              <a:rPr lang="en-US" sz="2200" dirty="0"/>
              <a:t>No financial subsidies for financial assistance.</a:t>
            </a:r>
          </a:p>
          <a:p>
            <a:endParaRPr lang="en-US" dirty="0"/>
          </a:p>
        </p:txBody>
      </p:sp>
      <p:sp>
        <p:nvSpPr>
          <p:cNvPr id="2" name="TextBox 1">
            <a:extLst>
              <a:ext uri="{FF2B5EF4-FFF2-40B4-BE49-F238E27FC236}">
                <a16:creationId xmlns:a16="http://schemas.microsoft.com/office/drawing/2014/main" id="{DB323B92-D286-882B-0FAA-B28029BD6F01}"/>
              </a:ext>
            </a:extLst>
          </p:cNvPr>
          <p:cNvSpPr txBox="1"/>
          <p:nvPr/>
        </p:nvSpPr>
        <p:spPr>
          <a:xfrm>
            <a:off x="2435882" y="2158212"/>
            <a:ext cx="7308044" cy="369332"/>
          </a:xfrm>
          <a:prstGeom prst="rect">
            <a:avLst/>
          </a:prstGeom>
          <a:noFill/>
        </p:spPr>
        <p:txBody>
          <a:bodyPr wrap="square" rtlCol="0">
            <a:spAutoFit/>
          </a:bodyPr>
          <a:lstStyle/>
          <a:p>
            <a:r>
              <a:rPr lang="en-US" dirty="0">
                <a:solidFill>
                  <a:schemeClr val="accent4">
                    <a:lumMod val="20000"/>
                    <a:lumOff val="80000"/>
                  </a:schemeClr>
                </a:solidFill>
              </a:rPr>
              <a:t>64.3% of those under the age of 65 have private health insurance in 2020.</a:t>
            </a:r>
          </a:p>
        </p:txBody>
      </p:sp>
    </p:spTree>
    <p:extLst>
      <p:ext uri="{BB962C8B-B14F-4D97-AF65-F5344CB8AC3E}">
        <p14:creationId xmlns:p14="http://schemas.microsoft.com/office/powerpoint/2010/main" val="15799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p:txBody>
          <a:bodyPr/>
          <a:lstStyle/>
          <a:p>
            <a:r>
              <a:rPr lang="en-US" dirty="0"/>
              <a:t>HMO-Health Maintenance Organization</a:t>
            </a:r>
            <a:br>
              <a:rPr lang="en-US" dirty="0"/>
            </a:br>
            <a:r>
              <a:rPr lang="en-US" dirty="0"/>
              <a:t>It’s impact on encounter data</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22</a:t>
            </a:fld>
            <a:endParaRPr lang="en-US" dirty="0"/>
          </a:p>
        </p:txBody>
      </p:sp>
      <p:sp>
        <p:nvSpPr>
          <p:cNvPr id="11" name="Content Placeholder 10">
            <a:extLst>
              <a:ext uri="{FF2B5EF4-FFF2-40B4-BE49-F238E27FC236}">
                <a16:creationId xmlns:a16="http://schemas.microsoft.com/office/drawing/2014/main" id="{1D1083EA-6FBB-B96E-F32A-65D06DE85D87}"/>
              </a:ext>
            </a:extLst>
          </p:cNvPr>
          <p:cNvSpPr>
            <a:spLocks noGrp="1"/>
          </p:cNvSpPr>
          <p:nvPr>
            <p:ph sz="quarter" idx="4"/>
          </p:nvPr>
        </p:nvSpPr>
        <p:spPr>
          <a:xfrm>
            <a:off x="0" y="1900989"/>
            <a:ext cx="12191999" cy="4820485"/>
          </a:xfrm>
        </p:spPr>
        <p:txBody>
          <a:bodyPr>
            <a:normAutofit/>
          </a:bodyPr>
          <a:lstStyle/>
          <a:p>
            <a:r>
              <a:rPr lang="en-US" sz="3600" dirty="0"/>
              <a:t>PCP Gatekeeper model</a:t>
            </a:r>
          </a:p>
          <a:p>
            <a:endParaRPr lang="en-US" sz="3600" dirty="0"/>
          </a:p>
          <a:p>
            <a:pPr lvl="1"/>
            <a:r>
              <a:rPr lang="en-US" sz="3200" dirty="0"/>
              <a:t>Increases PCP encounters</a:t>
            </a:r>
          </a:p>
          <a:p>
            <a:pPr lvl="1"/>
            <a:r>
              <a:rPr lang="en-US" sz="3200" dirty="0"/>
              <a:t>Decreases specialists encounters</a:t>
            </a:r>
          </a:p>
          <a:p>
            <a:pPr lvl="1"/>
            <a:r>
              <a:rPr lang="en-US" sz="3200" dirty="0"/>
              <a:t>Strict provider network with no out of network providers (except emergent care) which concentrates procedures among a smaller set of providers and </a:t>
            </a:r>
            <a:r>
              <a:rPr lang="en-US" sz="4000" u="sng" dirty="0"/>
              <a:t>produces more volume per provider</a:t>
            </a:r>
            <a:endParaRPr lang="en-US" sz="3200" u="sng" dirty="0"/>
          </a:p>
        </p:txBody>
      </p:sp>
    </p:spTree>
    <p:extLst>
      <p:ext uri="{BB962C8B-B14F-4D97-AF65-F5344CB8AC3E}">
        <p14:creationId xmlns:p14="http://schemas.microsoft.com/office/powerpoint/2010/main" val="121185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p:txBody>
          <a:bodyPr/>
          <a:lstStyle/>
          <a:p>
            <a:r>
              <a:rPr lang="en-US" dirty="0"/>
              <a:t>PPO-Preferred Provider Organization</a:t>
            </a:r>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p:txBody>
          <a:bodyPr>
            <a:normAutofit/>
          </a:bodyPr>
          <a:lstStyle/>
          <a:p>
            <a:pPr marL="0" indent="0">
              <a:buNone/>
            </a:pPr>
            <a:r>
              <a:rPr lang="en-US" dirty="0"/>
              <a:t> </a:t>
            </a:r>
          </a:p>
        </p:txBody>
      </p:sp>
      <p:sp>
        <p:nvSpPr>
          <p:cNvPr id="17" name="Content Placeholder 16">
            <a:extLst>
              <a:ext uri="{FF2B5EF4-FFF2-40B4-BE49-F238E27FC236}">
                <a16:creationId xmlns:a16="http://schemas.microsoft.com/office/drawing/2014/main" id="{373034D9-ED6D-4A5A-A8F5-A417D26C5A0F}"/>
              </a:ext>
            </a:extLst>
          </p:cNvPr>
          <p:cNvSpPr>
            <a:spLocks noGrp="1"/>
          </p:cNvSpPr>
          <p:nvPr>
            <p:ph sz="quarter" idx="4"/>
          </p:nvPr>
        </p:nvSpPr>
        <p:spPr>
          <a:xfrm>
            <a:off x="132348" y="1997242"/>
            <a:ext cx="11778916" cy="4192421"/>
          </a:xfrm>
        </p:spPr>
        <p:txBody>
          <a:bodyPr>
            <a:normAutofit/>
          </a:bodyPr>
          <a:lstStyle/>
          <a:p>
            <a:pPr marL="0" indent="0">
              <a:buNone/>
            </a:pPr>
            <a:endParaRPr lang="en-US" dirty="0"/>
          </a:p>
          <a:p>
            <a:r>
              <a:rPr lang="en-US" dirty="0"/>
              <a:t>No primary care referral needed for specialty care or diagnostics</a:t>
            </a:r>
          </a:p>
          <a:p>
            <a:r>
              <a:rPr lang="en-US" dirty="0"/>
              <a:t>Generally, a larger network of facilities and providers</a:t>
            </a:r>
          </a:p>
          <a:p>
            <a:pPr lvl="1"/>
            <a:r>
              <a:rPr lang="en-US" dirty="0"/>
              <a:t>May have tiered networks – provider concentration </a:t>
            </a:r>
          </a:p>
          <a:p>
            <a:endParaRPr lang="en-US" dirty="0"/>
          </a:p>
          <a:p>
            <a:endParaRPr lang="en-US" dirty="0"/>
          </a:p>
          <a:p>
            <a:pPr marL="0" indent="0" algn="ctr">
              <a:buNone/>
            </a:pPr>
            <a:r>
              <a:rPr lang="en-US" sz="3200" dirty="0"/>
              <a:t>Reduces provider concentration – fewer observations per provider</a:t>
            </a:r>
          </a:p>
          <a:p>
            <a:pPr marL="128016" lvl="1" indent="0">
              <a:buNone/>
            </a:pPr>
            <a:endParaRPr lang="en-US" dirty="0"/>
          </a:p>
          <a:p>
            <a:pPr lvl="1"/>
            <a:endParaRPr lang="en-US" dirty="0"/>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23</a:t>
            </a:fld>
            <a:endParaRPr lang="en-US" dirty="0"/>
          </a:p>
        </p:txBody>
      </p:sp>
    </p:spTree>
    <p:extLst>
      <p:ext uri="{BB962C8B-B14F-4D97-AF65-F5344CB8AC3E}">
        <p14:creationId xmlns:p14="http://schemas.microsoft.com/office/powerpoint/2010/main" val="42950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1D9-EADD-0E2D-8E42-C92136784ACF}"/>
              </a:ext>
            </a:extLst>
          </p:cNvPr>
          <p:cNvSpPr>
            <a:spLocks noGrp="1"/>
          </p:cNvSpPr>
          <p:nvPr>
            <p:ph type="title"/>
          </p:nvPr>
        </p:nvSpPr>
        <p:spPr/>
        <p:txBody>
          <a:bodyPr/>
          <a:lstStyle/>
          <a:p>
            <a:r>
              <a:rPr lang="en-US" dirty="0"/>
              <a:t>High Deductible Health Plans</a:t>
            </a:r>
          </a:p>
        </p:txBody>
      </p:sp>
      <p:sp>
        <p:nvSpPr>
          <p:cNvPr id="3" name="Content Placeholder 2">
            <a:extLst>
              <a:ext uri="{FF2B5EF4-FFF2-40B4-BE49-F238E27FC236}">
                <a16:creationId xmlns:a16="http://schemas.microsoft.com/office/drawing/2014/main" id="{A974BA7F-7E59-F28C-EA2F-5C58FF6B62E0}"/>
              </a:ext>
            </a:extLst>
          </p:cNvPr>
          <p:cNvSpPr>
            <a:spLocks noGrp="1"/>
          </p:cNvSpPr>
          <p:nvPr>
            <p:ph idx="1"/>
          </p:nvPr>
        </p:nvSpPr>
        <p:spPr>
          <a:xfrm>
            <a:off x="324853" y="1825625"/>
            <a:ext cx="11562347" cy="4351338"/>
          </a:xfrm>
        </p:spPr>
        <p:txBody>
          <a:bodyPr>
            <a:normAutofit fontScale="85000" lnSpcReduction="20000"/>
          </a:bodyPr>
          <a:lstStyle/>
          <a:p>
            <a:r>
              <a:rPr lang="en-US" dirty="0"/>
              <a:t>Must have a health savings account (HSA)</a:t>
            </a:r>
          </a:p>
          <a:p>
            <a:pPr lvl="1" defTabSz="493776">
              <a:spcAft>
                <a:spcPts val="600"/>
              </a:spcAft>
              <a:defRPr/>
            </a:pPr>
            <a:r>
              <a:rPr lang="en-US" altLang="en-US" sz="1300" kern="1200" dirty="0">
                <a:latin typeface="Arial" panose="020B0604020202020204" pitchFamily="34" charset="0"/>
                <a:ea typeface="ヒラギノ角ゴ Pro W3" pitchFamily="3" charset="-128"/>
                <a:cs typeface="Arial" panose="020B0604020202020204" pitchFamily="34" charset="0"/>
              </a:rPr>
              <a:t>IRS Requirements for 2024</a:t>
            </a:r>
          </a:p>
          <a:p>
            <a:pPr lvl="1" defTabSz="493776">
              <a:spcAft>
                <a:spcPts val="600"/>
              </a:spcAft>
              <a:defRPr/>
            </a:pPr>
            <a:r>
              <a:rPr lang="en-US" altLang="en-US" sz="1300" kern="1200" dirty="0">
                <a:latin typeface="Arial" panose="020B0604020202020204" pitchFamily="34" charset="0"/>
                <a:ea typeface="ヒラギノ角ゴ Pro W3" pitchFamily="3" charset="-128"/>
                <a:cs typeface="Arial" panose="020B0604020202020204" pitchFamily="34" charset="0"/>
              </a:rPr>
              <a:t>Annual Deductible </a:t>
            </a:r>
          </a:p>
          <a:p>
            <a:pPr marL="644835" lvl="2" defTabSz="493776">
              <a:spcAft>
                <a:spcPts val="600"/>
              </a:spcAft>
              <a:defRPr/>
            </a:pPr>
            <a:r>
              <a:rPr lang="en-US" altLang="en-US" sz="1300" kern="1200" dirty="0">
                <a:solidFill>
                  <a:schemeClr val="accent4">
                    <a:lumMod val="20000"/>
                    <a:lumOff val="80000"/>
                  </a:schemeClr>
                </a:solidFill>
                <a:latin typeface="Arial" panose="020B0604020202020204" pitchFamily="34" charset="0"/>
                <a:ea typeface="ヒラギノ角ゴ Pro W3" pitchFamily="3" charset="-128"/>
                <a:cs typeface="Arial" panose="020B0604020202020204" pitchFamily="34" charset="0"/>
              </a:rPr>
              <a:t>$1,600 or greater – Individual</a:t>
            </a:r>
          </a:p>
          <a:p>
            <a:pPr marL="644835" lvl="2" defTabSz="493776">
              <a:spcAft>
                <a:spcPts val="600"/>
              </a:spcAft>
              <a:defRPr/>
            </a:pPr>
            <a:r>
              <a:rPr lang="en-US" altLang="en-US" sz="1300" kern="1200" dirty="0">
                <a:solidFill>
                  <a:schemeClr val="accent4">
                    <a:lumMod val="20000"/>
                    <a:lumOff val="80000"/>
                  </a:schemeClr>
                </a:solidFill>
                <a:latin typeface="Arial" panose="020B0604020202020204" pitchFamily="34" charset="0"/>
                <a:ea typeface="ヒラギノ角ゴ Pro W3" pitchFamily="3" charset="-128"/>
                <a:cs typeface="Arial" panose="020B0604020202020204" pitchFamily="34" charset="0"/>
              </a:rPr>
              <a:t>$3,200 or greater – Family </a:t>
            </a:r>
          </a:p>
          <a:p>
            <a:pPr lvl="1" defTabSz="493776">
              <a:spcAft>
                <a:spcPts val="600"/>
              </a:spcAft>
              <a:defRPr/>
            </a:pPr>
            <a:r>
              <a:rPr lang="en-US" altLang="en-US" sz="1300" kern="1200" dirty="0">
                <a:latin typeface="Arial" panose="020B0604020202020204" pitchFamily="34" charset="0"/>
                <a:ea typeface="ヒラギノ角ゴ Pro W3" pitchFamily="3" charset="-128"/>
                <a:cs typeface="Arial" panose="020B0604020202020204" pitchFamily="34" charset="0"/>
              </a:rPr>
              <a:t>Annual Out of Pocket Maximum </a:t>
            </a:r>
          </a:p>
          <a:p>
            <a:pPr marL="644835" lvl="2" defTabSz="493776">
              <a:spcAft>
                <a:spcPts val="600"/>
              </a:spcAft>
              <a:defRPr/>
            </a:pPr>
            <a:r>
              <a:rPr lang="en-US" altLang="en-US" sz="1300" kern="1200" dirty="0">
                <a:solidFill>
                  <a:schemeClr val="accent4">
                    <a:lumMod val="20000"/>
                    <a:lumOff val="80000"/>
                  </a:schemeClr>
                </a:solidFill>
                <a:latin typeface="Arial" panose="020B0604020202020204" pitchFamily="34" charset="0"/>
                <a:ea typeface="ヒラギノ角ゴ Pro W3" pitchFamily="3" charset="-128"/>
                <a:cs typeface="Arial" panose="020B0604020202020204" pitchFamily="34" charset="0"/>
              </a:rPr>
              <a:t>$ 8,050 – Individual</a:t>
            </a:r>
          </a:p>
          <a:p>
            <a:pPr marL="644835" lvl="2" defTabSz="493776">
              <a:spcAft>
                <a:spcPts val="600"/>
              </a:spcAft>
              <a:defRPr/>
            </a:pPr>
            <a:r>
              <a:rPr lang="en-US" altLang="en-US" sz="1300" kern="1200" dirty="0">
                <a:solidFill>
                  <a:schemeClr val="accent4">
                    <a:lumMod val="20000"/>
                    <a:lumOff val="80000"/>
                  </a:schemeClr>
                </a:solidFill>
                <a:latin typeface="Arial" panose="020B0604020202020204" pitchFamily="34" charset="0"/>
                <a:ea typeface="ヒラギノ角ゴ Pro W3" pitchFamily="3" charset="-128"/>
                <a:cs typeface="Arial" panose="020B0604020202020204" pitchFamily="34" charset="0"/>
              </a:rPr>
              <a:t>$16,000 – Family </a:t>
            </a:r>
          </a:p>
          <a:p>
            <a:pPr lvl="1" defTabSz="493776">
              <a:spcAft>
                <a:spcPts val="600"/>
              </a:spcAft>
              <a:defRPr/>
            </a:pPr>
            <a:r>
              <a:rPr lang="en-US" altLang="en-US" sz="1300" kern="1200" dirty="0">
                <a:latin typeface="Arial" panose="020B0604020202020204" pitchFamily="34" charset="0"/>
                <a:ea typeface="ヒラギノ角ゴ Pro W3" pitchFamily="3" charset="-128"/>
                <a:cs typeface="Arial" panose="020B0604020202020204" pitchFamily="34" charset="0"/>
              </a:rPr>
              <a:t>Annual Contribution Limit</a:t>
            </a:r>
          </a:p>
          <a:p>
            <a:pPr marL="644835" lvl="2" defTabSz="493776">
              <a:spcAft>
                <a:spcPts val="600"/>
              </a:spcAft>
              <a:defRPr/>
            </a:pPr>
            <a:r>
              <a:rPr lang="en-US" altLang="en-US" sz="1300" kern="1200" dirty="0">
                <a:solidFill>
                  <a:schemeClr val="accent4">
                    <a:lumMod val="20000"/>
                    <a:lumOff val="80000"/>
                  </a:schemeClr>
                </a:solidFill>
                <a:latin typeface="Arial" panose="020B0604020202020204" pitchFamily="34" charset="0"/>
                <a:ea typeface="ヒラギノ角ゴ Pro W3" pitchFamily="3" charset="-128"/>
                <a:cs typeface="Arial" panose="020B0604020202020204" pitchFamily="34" charset="0"/>
              </a:rPr>
              <a:t>$4,150 – Individual</a:t>
            </a:r>
          </a:p>
          <a:p>
            <a:pPr marL="644835" lvl="2" defTabSz="493776">
              <a:spcAft>
                <a:spcPts val="600"/>
              </a:spcAft>
              <a:defRPr/>
            </a:pPr>
            <a:r>
              <a:rPr lang="en-US" altLang="en-US" sz="1300" kern="1200" dirty="0">
                <a:solidFill>
                  <a:schemeClr val="accent4">
                    <a:lumMod val="20000"/>
                    <a:lumOff val="80000"/>
                  </a:schemeClr>
                </a:solidFill>
                <a:latin typeface="Arial" panose="020B0604020202020204" pitchFamily="34" charset="0"/>
                <a:ea typeface="ヒラギノ角ゴ Pro W3" pitchFamily="3" charset="-128"/>
                <a:cs typeface="Arial" panose="020B0604020202020204" pitchFamily="34" charset="0"/>
              </a:rPr>
              <a:t>$8,300 – Family</a:t>
            </a:r>
          </a:p>
          <a:p>
            <a:pPr marL="644835" lvl="2" defTabSz="493776">
              <a:spcAft>
                <a:spcPts val="600"/>
              </a:spcAft>
              <a:defRPr/>
            </a:pPr>
            <a:endParaRPr lang="en-US" altLang="en-US" sz="1300" kern="1200" dirty="0">
              <a:solidFill>
                <a:schemeClr val="accent4">
                  <a:lumMod val="20000"/>
                  <a:lumOff val="80000"/>
                </a:schemeClr>
              </a:solidFill>
              <a:latin typeface="Arial" panose="020B0604020202020204" pitchFamily="34" charset="0"/>
              <a:ea typeface="ヒラギノ角ゴ Pro W3" pitchFamily="3" charset="-128"/>
              <a:cs typeface="Arial" panose="020B0604020202020204" pitchFamily="34" charset="0"/>
            </a:endParaRPr>
          </a:p>
          <a:p>
            <a:pPr marL="187635" lvl="1" defTabSz="493776">
              <a:spcAft>
                <a:spcPts val="600"/>
              </a:spcAft>
              <a:defRPr/>
            </a:pPr>
            <a:r>
              <a:rPr lang="en-US" altLang="en-US" sz="2600" dirty="0">
                <a:solidFill>
                  <a:schemeClr val="accent4">
                    <a:lumMod val="20000"/>
                    <a:lumOff val="80000"/>
                  </a:schemeClr>
                </a:solidFill>
                <a:latin typeface="Arial" panose="020B0604020202020204" pitchFamily="34" charset="0"/>
                <a:ea typeface="ヒラギノ角ゴ Pro W3" pitchFamily="3" charset="-128"/>
                <a:cs typeface="Arial" panose="020B0604020202020204" pitchFamily="34" charset="0"/>
              </a:rPr>
              <a:t>Creates a disincentive for initial visits, especially for clinic visits, that is seasonal</a:t>
            </a:r>
          </a:p>
          <a:p>
            <a:pPr marL="187635" lvl="1" defTabSz="493776">
              <a:spcAft>
                <a:spcPts val="600"/>
              </a:spcAft>
              <a:defRPr/>
            </a:pPr>
            <a:r>
              <a:rPr lang="en-US" altLang="en-US" sz="2600" kern="1200" dirty="0">
                <a:solidFill>
                  <a:schemeClr val="accent4">
                    <a:lumMod val="20000"/>
                    <a:lumOff val="80000"/>
                  </a:schemeClr>
                </a:solidFill>
                <a:latin typeface="Arial" panose="020B0604020202020204" pitchFamily="34" charset="0"/>
                <a:ea typeface="ヒラギノ角ゴ Pro W3" pitchFamily="3" charset="-128"/>
                <a:cs typeface="Arial" panose="020B0604020202020204" pitchFamily="34" charset="0"/>
              </a:rPr>
              <a:t>No financial barrier after MOOP, increases encounters and resets annually.  </a:t>
            </a:r>
            <a:r>
              <a:rPr lang="en-US" altLang="en-US" sz="2600" dirty="0">
                <a:solidFill>
                  <a:schemeClr val="accent4">
                    <a:lumMod val="20000"/>
                    <a:lumOff val="80000"/>
                  </a:schemeClr>
                </a:solidFill>
                <a:latin typeface="Arial" panose="020B0604020202020204" pitchFamily="34" charset="0"/>
                <a:ea typeface="ヒラギノ角ゴ Pro W3" pitchFamily="3" charset="-128"/>
                <a:cs typeface="Arial" panose="020B0604020202020204" pitchFamily="34" charset="0"/>
              </a:rPr>
              <a:t>Seasonal effect</a:t>
            </a:r>
            <a:endParaRPr lang="en-US" altLang="en-US" sz="2600" kern="1200" dirty="0">
              <a:solidFill>
                <a:schemeClr val="accent4">
                  <a:lumMod val="20000"/>
                  <a:lumOff val="80000"/>
                </a:schemeClr>
              </a:solidFill>
              <a:latin typeface="Arial" panose="020B0604020202020204" pitchFamily="34" charset="0"/>
              <a:ea typeface="ヒラギノ角ゴ Pro W3" pitchFamily="3" charset="-128"/>
              <a:cs typeface="Arial" panose="020B0604020202020204" pitchFamily="34" charset="0"/>
            </a:endParaRPr>
          </a:p>
          <a:p>
            <a:pPr lvl="1"/>
            <a:endParaRPr lang="en-US" dirty="0"/>
          </a:p>
        </p:txBody>
      </p:sp>
    </p:spTree>
    <p:extLst>
      <p:ext uri="{BB962C8B-B14F-4D97-AF65-F5344CB8AC3E}">
        <p14:creationId xmlns:p14="http://schemas.microsoft.com/office/powerpoint/2010/main" val="138131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p:txBody>
          <a:bodyPr/>
          <a:lstStyle/>
          <a:p>
            <a:r>
              <a:rPr lang="en-US" dirty="0"/>
              <a:t>Exclusive Provider Organization and Point of Services Plans</a:t>
            </a:r>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839788" y="2505075"/>
            <a:ext cx="5157787" cy="2671762"/>
          </a:xfrm>
        </p:spPr>
        <p:txBody>
          <a:bodyPr>
            <a:normAutofit lnSpcReduction="10000"/>
          </a:bodyPr>
          <a:lstStyle/>
          <a:p>
            <a:pPr lvl="0"/>
            <a:r>
              <a:rPr lang="en-US" sz="2400" b="0" i="0" u="none" dirty="0"/>
              <a:t>Similar to PPO but </a:t>
            </a:r>
            <a:r>
              <a:rPr lang="en-US" sz="2400" dirty="0"/>
              <a:t>more restrictive network. </a:t>
            </a:r>
          </a:p>
          <a:p>
            <a:pPr lvl="0"/>
            <a:r>
              <a:rPr lang="en-US" sz="2400" b="0" i="0" u="none" dirty="0"/>
              <a:t>No designated primary care physician required or primary care physician referrals.</a:t>
            </a:r>
          </a:p>
          <a:p>
            <a:pPr lvl="0"/>
            <a:r>
              <a:rPr lang="en-US" sz="2400" dirty="0"/>
              <a:t>Usually little to no out-of-network coverage.</a:t>
            </a:r>
          </a:p>
          <a:p>
            <a:pPr marL="0" lvl="0" indent="0">
              <a:buNone/>
            </a:pPr>
            <a:endParaRPr lang="en-US" sz="2400" b="0" i="0" u="none" dirty="0"/>
          </a:p>
          <a:p>
            <a:pPr marL="0" lvl="0" indent="0">
              <a:buNone/>
            </a:pPr>
            <a:endParaRPr lang="en-US" sz="2400" b="0" i="0" u="none" dirty="0"/>
          </a:p>
        </p:txBody>
      </p:sp>
      <p:sp>
        <p:nvSpPr>
          <p:cNvPr id="16" name="Text Placeholder 15">
            <a:extLst>
              <a:ext uri="{FF2B5EF4-FFF2-40B4-BE49-F238E27FC236}">
                <a16:creationId xmlns:a16="http://schemas.microsoft.com/office/drawing/2014/main" id="{36355637-BB26-4973-8B98-06B7E307CB60}"/>
              </a:ext>
            </a:extLst>
          </p:cNvPr>
          <p:cNvSpPr>
            <a:spLocks noGrp="1"/>
          </p:cNvSpPr>
          <p:nvPr>
            <p:ph type="body" sz="quarter" idx="3"/>
          </p:nvPr>
        </p:nvSpPr>
        <p:spPr>
          <a:xfrm>
            <a:off x="6194427" y="1681163"/>
            <a:ext cx="4754880" cy="822960"/>
          </a:xfrm>
        </p:spPr>
        <p:txBody>
          <a:bodyPr>
            <a:normAutofit/>
          </a:bodyPr>
          <a:lstStyle/>
          <a:p>
            <a:r>
              <a:rPr lang="en-US" sz="3600" dirty="0"/>
              <a:t>POS</a:t>
            </a:r>
            <a:endParaRPr lang="en-US" sz="1800" dirty="0"/>
          </a:p>
        </p:txBody>
      </p:sp>
      <p:sp>
        <p:nvSpPr>
          <p:cNvPr id="17" name="Content Placeholder 16">
            <a:extLst>
              <a:ext uri="{FF2B5EF4-FFF2-40B4-BE49-F238E27FC236}">
                <a16:creationId xmlns:a16="http://schemas.microsoft.com/office/drawing/2014/main" id="{373034D9-ED6D-4A5A-A8F5-A417D26C5A0F}"/>
              </a:ext>
            </a:extLst>
          </p:cNvPr>
          <p:cNvSpPr>
            <a:spLocks noGrp="1"/>
          </p:cNvSpPr>
          <p:nvPr>
            <p:ph sz="quarter" idx="4"/>
          </p:nvPr>
        </p:nvSpPr>
        <p:spPr>
          <a:xfrm>
            <a:off x="6096000" y="2527017"/>
            <a:ext cx="4754880" cy="2502183"/>
          </a:xfrm>
        </p:spPr>
        <p:txBody>
          <a:bodyPr>
            <a:normAutofit lnSpcReduction="10000"/>
          </a:bodyPr>
          <a:lstStyle/>
          <a:p>
            <a:pPr marL="0" indent="0">
              <a:buNone/>
              <a:defRPr/>
            </a:pPr>
            <a:r>
              <a:rPr lang="en-US" altLang="en-US" sz="2400" dirty="0">
                <a:ea typeface="ヒラギノ角ゴ Pro W3" pitchFamily="3" charset="-128"/>
                <a:cs typeface="Arial" panose="020B0604020202020204" pitchFamily="34" charset="0"/>
              </a:rPr>
              <a:t> Larger but not open provider networks</a:t>
            </a:r>
          </a:p>
          <a:p>
            <a:pPr marL="0" indent="0">
              <a:buNone/>
              <a:defRPr/>
            </a:pPr>
            <a:r>
              <a:rPr lang="en-US" sz="2400" b="0" i="0" u="none" dirty="0"/>
              <a:t>No designated primary care physician required or primary care physician referrals.</a:t>
            </a:r>
          </a:p>
          <a:p>
            <a:pPr marL="0" indent="0">
              <a:buNone/>
              <a:defRPr/>
            </a:pPr>
            <a:r>
              <a:rPr lang="en-US" altLang="en-US" sz="2400" dirty="0">
                <a:ea typeface="ヒラギノ角ゴ Pro W3" pitchFamily="3" charset="-128"/>
                <a:cs typeface="Arial" panose="020B0604020202020204" pitchFamily="34" charset="0"/>
              </a:rPr>
              <a:t>Out-of-network coverage though usually pay a percentage of cost.</a:t>
            </a:r>
          </a:p>
          <a:p>
            <a:pPr marL="0" indent="0">
              <a:buNone/>
              <a:defRPr/>
            </a:pPr>
            <a:endParaRPr lang="en-US" altLang="en-US" sz="2400" b="0" dirty="0">
              <a:ea typeface="ヒラギノ角ゴ Pro W3" pitchFamily="3" charset="-128"/>
              <a:cs typeface="Arial" panose="020B0604020202020204" pitchFamily="34" charset="0"/>
            </a:endParaRPr>
          </a:p>
          <a:p>
            <a:endParaRPr lang="en-US" dirty="0"/>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25</a:t>
            </a:fld>
            <a:endParaRPr lang="en-US" dirty="0"/>
          </a:p>
        </p:txBody>
      </p:sp>
      <p:sp>
        <p:nvSpPr>
          <p:cNvPr id="4" name="Text Placeholder 3">
            <a:extLst>
              <a:ext uri="{FF2B5EF4-FFF2-40B4-BE49-F238E27FC236}">
                <a16:creationId xmlns:a16="http://schemas.microsoft.com/office/drawing/2014/main" id="{147D933D-92F2-1F02-8794-CA43956CF271}"/>
              </a:ext>
            </a:extLst>
          </p:cNvPr>
          <p:cNvSpPr>
            <a:spLocks noGrp="1"/>
          </p:cNvSpPr>
          <p:nvPr>
            <p:ph type="body" idx="1"/>
          </p:nvPr>
        </p:nvSpPr>
        <p:spPr/>
        <p:txBody>
          <a:bodyPr>
            <a:normAutofit/>
          </a:bodyPr>
          <a:lstStyle/>
          <a:p>
            <a:r>
              <a:rPr lang="en-US" sz="3600" dirty="0"/>
              <a:t>EPO</a:t>
            </a:r>
          </a:p>
        </p:txBody>
      </p:sp>
      <p:sp>
        <p:nvSpPr>
          <p:cNvPr id="7" name="TextBox 6">
            <a:extLst>
              <a:ext uri="{FF2B5EF4-FFF2-40B4-BE49-F238E27FC236}">
                <a16:creationId xmlns:a16="http://schemas.microsoft.com/office/drawing/2014/main" id="{ECC9FC8C-6B37-5F18-52E4-0C4A529E4AAB}"/>
              </a:ext>
            </a:extLst>
          </p:cNvPr>
          <p:cNvSpPr txBox="1"/>
          <p:nvPr/>
        </p:nvSpPr>
        <p:spPr>
          <a:xfrm>
            <a:off x="2616489" y="5369609"/>
            <a:ext cx="6762171" cy="646331"/>
          </a:xfrm>
          <a:prstGeom prst="rect">
            <a:avLst/>
          </a:prstGeom>
          <a:noFill/>
        </p:spPr>
        <p:txBody>
          <a:bodyPr wrap="square" rtlCol="0">
            <a:spAutoFit/>
          </a:bodyPr>
          <a:lstStyle/>
          <a:p>
            <a:pPr algn="ctr"/>
            <a:r>
              <a:rPr lang="en-US" sz="3600" dirty="0">
                <a:solidFill>
                  <a:schemeClr val="accent4">
                    <a:lumMod val="20000"/>
                    <a:lumOff val="80000"/>
                  </a:schemeClr>
                </a:solidFill>
              </a:rPr>
              <a:t>Concentrates specialist encounters</a:t>
            </a:r>
          </a:p>
        </p:txBody>
      </p:sp>
    </p:spTree>
    <p:extLst>
      <p:ext uri="{BB962C8B-B14F-4D97-AF65-F5344CB8AC3E}">
        <p14:creationId xmlns:p14="http://schemas.microsoft.com/office/powerpoint/2010/main" val="135648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build="p"/>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9582-0A52-8FB3-E802-27727AFCBE02}"/>
              </a:ext>
            </a:extLst>
          </p:cNvPr>
          <p:cNvSpPr>
            <a:spLocks noGrp="1"/>
          </p:cNvSpPr>
          <p:nvPr>
            <p:ph type="title"/>
          </p:nvPr>
        </p:nvSpPr>
        <p:spPr/>
        <p:txBody>
          <a:bodyPr/>
          <a:lstStyle/>
          <a:p>
            <a:r>
              <a:rPr lang="en-US" dirty="0"/>
              <a:t>The Hard Problems</a:t>
            </a:r>
          </a:p>
        </p:txBody>
      </p:sp>
      <p:sp>
        <p:nvSpPr>
          <p:cNvPr id="3" name="Content Placeholder 2">
            <a:extLst>
              <a:ext uri="{FF2B5EF4-FFF2-40B4-BE49-F238E27FC236}">
                <a16:creationId xmlns:a16="http://schemas.microsoft.com/office/drawing/2014/main" id="{A470A507-0BA7-3337-F319-D2F64D31080C}"/>
              </a:ext>
            </a:extLst>
          </p:cNvPr>
          <p:cNvSpPr>
            <a:spLocks noGrp="1"/>
          </p:cNvSpPr>
          <p:nvPr>
            <p:ph idx="1"/>
          </p:nvPr>
        </p:nvSpPr>
        <p:spPr/>
        <p:txBody>
          <a:bodyPr/>
          <a:lstStyle/>
          <a:p>
            <a:r>
              <a:rPr lang="en-US" dirty="0"/>
              <a:t>Risk Adjustment</a:t>
            </a:r>
          </a:p>
          <a:p>
            <a:pPr lvl="1"/>
            <a:r>
              <a:rPr lang="en-US" dirty="0"/>
              <a:t>Financial : PMPM</a:t>
            </a:r>
          </a:p>
          <a:p>
            <a:pPr lvl="1"/>
            <a:r>
              <a:rPr lang="en-US" dirty="0"/>
              <a:t>Clinical: co-morbidity and severity</a:t>
            </a:r>
          </a:p>
          <a:p>
            <a:pPr lvl="1"/>
            <a:endParaRPr lang="en-US" dirty="0"/>
          </a:p>
          <a:p>
            <a:r>
              <a:rPr lang="en-US" dirty="0"/>
              <a:t>Prospective vs Retrospective</a:t>
            </a:r>
          </a:p>
          <a:p>
            <a:pPr lvl="1"/>
            <a:r>
              <a:rPr lang="en-US" dirty="0"/>
              <a:t>Influence on future data and resulting models</a:t>
            </a:r>
          </a:p>
        </p:txBody>
      </p:sp>
    </p:spTree>
    <p:extLst>
      <p:ext uri="{BB962C8B-B14F-4D97-AF65-F5344CB8AC3E}">
        <p14:creationId xmlns:p14="http://schemas.microsoft.com/office/powerpoint/2010/main" val="3698746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C13BE-3F71-8DDA-B607-ECF09E4C48BA}"/>
              </a:ext>
            </a:extLst>
          </p:cNvPr>
          <p:cNvSpPr>
            <a:spLocks noGrp="1"/>
          </p:cNvSpPr>
          <p:nvPr>
            <p:ph type="title"/>
          </p:nvPr>
        </p:nvSpPr>
        <p:spPr/>
        <p:txBody>
          <a:bodyPr/>
          <a:lstStyle/>
          <a:p>
            <a:r>
              <a:rPr lang="en-US" dirty="0"/>
              <a:t>Financial risk adjustment</a:t>
            </a:r>
          </a:p>
        </p:txBody>
      </p:sp>
      <p:sp>
        <p:nvSpPr>
          <p:cNvPr id="3" name="Content Placeholder 2">
            <a:extLst>
              <a:ext uri="{FF2B5EF4-FFF2-40B4-BE49-F238E27FC236}">
                <a16:creationId xmlns:a16="http://schemas.microsoft.com/office/drawing/2014/main" id="{9BC81009-C5DD-219E-43F0-2FD5E94F21C9}"/>
              </a:ext>
            </a:extLst>
          </p:cNvPr>
          <p:cNvSpPr>
            <a:spLocks noGrp="1"/>
          </p:cNvSpPr>
          <p:nvPr>
            <p:ph idx="1"/>
          </p:nvPr>
        </p:nvSpPr>
        <p:spPr/>
        <p:txBody>
          <a:bodyPr/>
          <a:lstStyle/>
          <a:p>
            <a:r>
              <a:rPr lang="en-US" dirty="0"/>
              <a:t>Unit of observation</a:t>
            </a:r>
          </a:p>
          <a:p>
            <a:pPr lvl="1"/>
            <a:r>
              <a:rPr lang="en-US" dirty="0"/>
              <a:t>MONEY</a:t>
            </a:r>
          </a:p>
          <a:p>
            <a:pPr lvl="1"/>
            <a:endParaRPr lang="en-US" dirty="0"/>
          </a:p>
          <a:p>
            <a:r>
              <a:rPr lang="en-US" dirty="0"/>
              <a:t>Contributing factors</a:t>
            </a:r>
          </a:p>
          <a:p>
            <a:pPr lvl="1"/>
            <a:r>
              <a:rPr lang="en-US" dirty="0"/>
              <a:t>Benefit design</a:t>
            </a:r>
          </a:p>
          <a:p>
            <a:pPr lvl="1"/>
            <a:r>
              <a:rPr lang="en-US" dirty="0"/>
              <a:t>Site of service</a:t>
            </a:r>
          </a:p>
          <a:p>
            <a:pPr lvl="1"/>
            <a:r>
              <a:rPr lang="en-US" dirty="0"/>
              <a:t>Adherence to treatment plans</a:t>
            </a:r>
          </a:p>
        </p:txBody>
      </p:sp>
    </p:spTree>
    <p:extLst>
      <p:ext uri="{BB962C8B-B14F-4D97-AF65-F5344CB8AC3E}">
        <p14:creationId xmlns:p14="http://schemas.microsoft.com/office/powerpoint/2010/main" val="279643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99D5-B12F-71C7-AC94-AB673E9C703D}"/>
              </a:ext>
            </a:extLst>
          </p:cNvPr>
          <p:cNvSpPr>
            <a:spLocks noGrp="1"/>
          </p:cNvSpPr>
          <p:nvPr>
            <p:ph type="title"/>
          </p:nvPr>
        </p:nvSpPr>
        <p:spPr/>
        <p:txBody>
          <a:bodyPr/>
          <a:lstStyle/>
          <a:p>
            <a:r>
              <a:rPr lang="en-US" dirty="0"/>
              <a:t>Provider Performance and Reimbursement</a:t>
            </a:r>
          </a:p>
        </p:txBody>
      </p:sp>
      <p:sp>
        <p:nvSpPr>
          <p:cNvPr id="3" name="Content Placeholder 2">
            <a:extLst>
              <a:ext uri="{FF2B5EF4-FFF2-40B4-BE49-F238E27FC236}">
                <a16:creationId xmlns:a16="http://schemas.microsoft.com/office/drawing/2014/main" id="{F2D08DF4-C4E5-4B08-47CF-82CA35EB929C}"/>
              </a:ext>
            </a:extLst>
          </p:cNvPr>
          <p:cNvSpPr>
            <a:spLocks noGrp="1"/>
          </p:cNvSpPr>
          <p:nvPr>
            <p:ph idx="1"/>
          </p:nvPr>
        </p:nvSpPr>
        <p:spPr/>
        <p:txBody>
          <a:bodyPr/>
          <a:lstStyle/>
          <a:p>
            <a:r>
              <a:rPr lang="en-US" dirty="0"/>
              <a:t>Controlling for clinical risk</a:t>
            </a:r>
          </a:p>
          <a:p>
            <a:pPr lvl="1"/>
            <a:r>
              <a:rPr lang="en-US" dirty="0"/>
              <a:t>Data source...commonly billable encounters</a:t>
            </a:r>
          </a:p>
          <a:p>
            <a:pPr lvl="1"/>
            <a:endParaRPr lang="en-US" dirty="0"/>
          </a:p>
          <a:p>
            <a:r>
              <a:rPr lang="en-US" dirty="0"/>
              <a:t>What risk?</a:t>
            </a:r>
          </a:p>
          <a:p>
            <a:endParaRPr lang="en-US" dirty="0"/>
          </a:p>
          <a:p>
            <a:pPr marL="0" indent="0">
              <a:buNone/>
            </a:pPr>
            <a:r>
              <a:rPr lang="en-US" dirty="0"/>
              <a:t>The circular problem.</a:t>
            </a:r>
          </a:p>
        </p:txBody>
      </p:sp>
    </p:spTree>
    <p:extLst>
      <p:ext uri="{BB962C8B-B14F-4D97-AF65-F5344CB8AC3E}">
        <p14:creationId xmlns:p14="http://schemas.microsoft.com/office/powerpoint/2010/main" val="287121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EB017-AF1D-7609-338F-7225EAC1C631}"/>
              </a:ext>
            </a:extLst>
          </p:cNvPr>
          <p:cNvSpPr>
            <a:spLocks noGrp="1"/>
          </p:cNvSpPr>
          <p:nvPr>
            <p:ph type="title"/>
          </p:nvPr>
        </p:nvSpPr>
        <p:spPr/>
        <p:txBody>
          <a:bodyPr/>
          <a:lstStyle/>
          <a:p>
            <a:r>
              <a:rPr lang="en-US" dirty="0"/>
              <a:t>The Challenge</a:t>
            </a:r>
          </a:p>
        </p:txBody>
      </p:sp>
      <p:sp>
        <p:nvSpPr>
          <p:cNvPr id="3" name="Content Placeholder 2">
            <a:extLst>
              <a:ext uri="{FF2B5EF4-FFF2-40B4-BE49-F238E27FC236}">
                <a16:creationId xmlns:a16="http://schemas.microsoft.com/office/drawing/2014/main" id="{4BA32C1C-EC82-D03F-8395-2A273A770348}"/>
              </a:ext>
            </a:extLst>
          </p:cNvPr>
          <p:cNvSpPr>
            <a:spLocks noGrp="1"/>
          </p:cNvSpPr>
          <p:nvPr>
            <p:ph idx="1"/>
          </p:nvPr>
        </p:nvSpPr>
        <p:spPr/>
        <p:txBody>
          <a:bodyPr/>
          <a:lstStyle/>
          <a:p>
            <a:r>
              <a:rPr lang="en-US" dirty="0"/>
              <a:t>How to use ML to improve clinical risk adjustment</a:t>
            </a:r>
          </a:p>
          <a:p>
            <a:pPr lvl="1"/>
            <a:endParaRPr lang="en-US" dirty="0"/>
          </a:p>
          <a:p>
            <a:pPr lvl="1"/>
            <a:r>
              <a:rPr lang="en-US" dirty="0"/>
              <a:t>For payers (think bundling payments)</a:t>
            </a:r>
          </a:p>
          <a:p>
            <a:pPr lvl="1"/>
            <a:endParaRPr lang="en-US" dirty="0"/>
          </a:p>
          <a:p>
            <a:pPr lvl="1"/>
            <a:r>
              <a:rPr lang="en-US" dirty="0"/>
              <a:t>For providers (complexity based reimbursements)</a:t>
            </a:r>
          </a:p>
          <a:p>
            <a:pPr lvl="1"/>
            <a:endParaRPr lang="en-US" dirty="0"/>
          </a:p>
          <a:p>
            <a:pPr lvl="1"/>
            <a:r>
              <a:rPr lang="en-US" dirty="0"/>
              <a:t>For patient – provider matching models</a:t>
            </a:r>
          </a:p>
        </p:txBody>
      </p:sp>
    </p:spTree>
    <p:extLst>
      <p:ext uri="{BB962C8B-B14F-4D97-AF65-F5344CB8AC3E}">
        <p14:creationId xmlns:p14="http://schemas.microsoft.com/office/powerpoint/2010/main" val="314243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A6463-7A6A-1B91-3474-0526297A346E}"/>
              </a:ext>
            </a:extLst>
          </p:cNvPr>
          <p:cNvSpPr>
            <a:spLocks noGrp="1"/>
          </p:cNvSpPr>
          <p:nvPr>
            <p:ph type="title"/>
          </p:nvPr>
        </p:nvSpPr>
        <p:spPr/>
        <p:txBody>
          <a:bodyPr/>
          <a:lstStyle/>
          <a:p>
            <a:r>
              <a:rPr lang="en-US" dirty="0"/>
              <a:t>About Medicare</a:t>
            </a:r>
          </a:p>
        </p:txBody>
      </p:sp>
      <p:sp>
        <p:nvSpPr>
          <p:cNvPr id="3" name="Content Placeholder 2">
            <a:extLst>
              <a:ext uri="{FF2B5EF4-FFF2-40B4-BE49-F238E27FC236}">
                <a16:creationId xmlns:a16="http://schemas.microsoft.com/office/drawing/2014/main" id="{CC1EB2A6-CDF2-50EC-83EB-D9ABDFD9CDCF}"/>
              </a:ext>
            </a:extLst>
          </p:cNvPr>
          <p:cNvSpPr>
            <a:spLocks noGrp="1"/>
          </p:cNvSpPr>
          <p:nvPr>
            <p:ph idx="1"/>
          </p:nvPr>
        </p:nvSpPr>
        <p:spPr>
          <a:xfrm>
            <a:off x="838200" y="1825625"/>
            <a:ext cx="5257800" cy="4351338"/>
          </a:xfrm>
        </p:spPr>
        <p:txBody>
          <a:bodyPr/>
          <a:lstStyle/>
          <a:p>
            <a:pPr marL="0" indent="0">
              <a:buNone/>
            </a:pPr>
            <a:r>
              <a:rPr lang="en-US" sz="2800" b="1" dirty="0">
                <a:cs typeface="Arial" panose="020B0604020202020204" pitchFamily="34" charset="0"/>
              </a:rPr>
              <a:t>Medicare is a federal </a:t>
            </a:r>
            <a:br>
              <a:rPr lang="en-US" sz="2800" b="1" dirty="0">
                <a:cs typeface="Arial" panose="020B0604020202020204" pitchFamily="34" charset="0"/>
              </a:rPr>
            </a:br>
            <a:r>
              <a:rPr lang="en-US" sz="2800" b="1" dirty="0">
                <a:cs typeface="Arial" panose="020B0604020202020204" pitchFamily="34" charset="0"/>
              </a:rPr>
              <a:t>health insurance program</a:t>
            </a:r>
            <a:br>
              <a:rPr lang="en-US" sz="2800" b="1" dirty="0">
                <a:cs typeface="Arial" panose="020B0604020202020204" pitchFamily="34" charset="0"/>
              </a:rPr>
            </a:br>
            <a:r>
              <a:rPr lang="en-US" sz="2800" b="1" dirty="0">
                <a:cs typeface="Arial" panose="020B0604020202020204" pitchFamily="34" charset="0"/>
              </a:rPr>
              <a:t>for people who are:</a:t>
            </a:r>
          </a:p>
          <a:p>
            <a:pPr marL="342900" indent="-342900">
              <a:lnSpc>
                <a:spcPct val="150000"/>
              </a:lnSpc>
              <a:buClr>
                <a:schemeClr val="tx1"/>
              </a:buClr>
              <a:buSzPct val="110000"/>
              <a:buFont typeface="Arial" panose="020B0604020202020204" pitchFamily="34" charset="0"/>
              <a:buChar char="•"/>
            </a:pPr>
            <a:r>
              <a:rPr lang="en-US" sz="1800" dirty="0">
                <a:cs typeface="Arial" panose="020B0604020202020204" pitchFamily="34" charset="0"/>
              </a:rPr>
              <a:t>Age 65 or older, OR</a:t>
            </a:r>
          </a:p>
          <a:p>
            <a:pPr marL="342900" indent="-342900">
              <a:lnSpc>
                <a:spcPct val="150000"/>
              </a:lnSpc>
              <a:buClr>
                <a:schemeClr val="tx1"/>
              </a:buClr>
              <a:buSzPct val="110000"/>
              <a:buFont typeface="Arial" panose="020B0604020202020204" pitchFamily="34" charset="0"/>
              <a:buChar char="•"/>
            </a:pPr>
            <a:r>
              <a:rPr lang="en-US" sz="1800" dirty="0">
                <a:cs typeface="Arial" panose="020B0604020202020204" pitchFamily="34" charset="0"/>
              </a:rPr>
              <a:t>Under the age of 65 with certain disabilities, OR</a:t>
            </a:r>
          </a:p>
          <a:p>
            <a:pPr marL="342900" indent="-342900">
              <a:lnSpc>
                <a:spcPct val="150000"/>
              </a:lnSpc>
              <a:buClr>
                <a:schemeClr val="tx1"/>
              </a:buClr>
              <a:buSzPct val="110000"/>
              <a:buFont typeface="Arial" panose="020B0604020202020204" pitchFamily="34" charset="0"/>
              <a:buChar char="•"/>
            </a:pPr>
            <a:r>
              <a:rPr lang="en-US" sz="1800" dirty="0">
                <a:cs typeface="Arial" panose="020B0604020202020204" pitchFamily="34" charset="0"/>
              </a:rPr>
              <a:t>In end-stage renal disease</a:t>
            </a:r>
            <a:endParaRPr lang="en-US" sz="2800" dirty="0">
              <a:cs typeface="Arial" panose="020B0604020202020204" pitchFamily="34" charset="0"/>
            </a:endParaRPr>
          </a:p>
          <a:p>
            <a:endParaRPr lang="en-US" dirty="0"/>
          </a:p>
        </p:txBody>
      </p:sp>
      <p:sp>
        <p:nvSpPr>
          <p:cNvPr id="4" name="Content Placeholder 2">
            <a:extLst>
              <a:ext uri="{FF2B5EF4-FFF2-40B4-BE49-F238E27FC236}">
                <a16:creationId xmlns:a16="http://schemas.microsoft.com/office/drawing/2014/main" id="{C8C4B2BD-9A77-E2C5-79FC-7CA2A6405D9F}"/>
              </a:ext>
            </a:extLst>
          </p:cNvPr>
          <p:cNvSpPr txBox="1">
            <a:spLocks/>
          </p:cNvSpPr>
          <p:nvPr/>
        </p:nvSpPr>
        <p:spPr>
          <a:xfrm>
            <a:off x="6541670" y="1690688"/>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4">
                    <a:lumMod val="20000"/>
                    <a:lumOff val="80000"/>
                  </a:schemeClr>
                </a:solidFill>
                <a:cs typeface="Arial" panose="020B0604020202020204" pitchFamily="34" charset="0"/>
              </a:rPr>
              <a:t>Types of Medicare Coverage</a:t>
            </a:r>
          </a:p>
          <a:p>
            <a:pPr marL="342900" indent="-342900">
              <a:lnSpc>
                <a:spcPct val="150000"/>
              </a:lnSpc>
              <a:buClr>
                <a:schemeClr val="tx1"/>
              </a:buClr>
              <a:buSzPct val="110000"/>
            </a:pPr>
            <a:r>
              <a:rPr lang="en-US" sz="1800" dirty="0">
                <a:solidFill>
                  <a:schemeClr val="accent4">
                    <a:lumMod val="20000"/>
                    <a:lumOff val="80000"/>
                  </a:schemeClr>
                </a:solidFill>
                <a:cs typeface="Arial" panose="020B0604020202020204" pitchFamily="34" charset="0"/>
              </a:rPr>
              <a:t>Part A:  Hospital coverage</a:t>
            </a:r>
          </a:p>
          <a:p>
            <a:pPr marL="342900" indent="-342900">
              <a:lnSpc>
                <a:spcPct val="150000"/>
              </a:lnSpc>
              <a:buClr>
                <a:schemeClr val="tx1"/>
              </a:buClr>
              <a:buSzPct val="110000"/>
            </a:pPr>
            <a:r>
              <a:rPr lang="en-US" sz="1800" dirty="0">
                <a:solidFill>
                  <a:schemeClr val="accent4">
                    <a:lumMod val="20000"/>
                    <a:lumOff val="80000"/>
                  </a:schemeClr>
                </a:solidFill>
                <a:cs typeface="Arial" panose="020B0604020202020204" pitchFamily="34" charset="0"/>
              </a:rPr>
              <a:t>Part B:  Outpatient coverage</a:t>
            </a:r>
          </a:p>
          <a:p>
            <a:pPr marL="342900" indent="-342900">
              <a:lnSpc>
                <a:spcPct val="150000"/>
              </a:lnSpc>
              <a:buClr>
                <a:schemeClr val="tx1"/>
              </a:buClr>
              <a:buSzPct val="110000"/>
            </a:pPr>
            <a:r>
              <a:rPr lang="en-US" sz="1800" dirty="0">
                <a:solidFill>
                  <a:schemeClr val="accent4">
                    <a:lumMod val="20000"/>
                    <a:lumOff val="80000"/>
                  </a:schemeClr>
                </a:solidFill>
                <a:cs typeface="Arial" panose="020B0604020202020204" pitchFamily="34" charset="0"/>
              </a:rPr>
              <a:t>Part C:  Medicare Advantage</a:t>
            </a:r>
          </a:p>
          <a:p>
            <a:pPr marL="342900" indent="-342900">
              <a:lnSpc>
                <a:spcPct val="150000"/>
              </a:lnSpc>
              <a:buClr>
                <a:schemeClr val="tx1"/>
              </a:buClr>
              <a:buSzPct val="110000"/>
            </a:pPr>
            <a:r>
              <a:rPr lang="en-US" sz="1800" dirty="0">
                <a:solidFill>
                  <a:schemeClr val="accent4">
                    <a:lumMod val="20000"/>
                    <a:lumOff val="80000"/>
                  </a:schemeClr>
                </a:solidFill>
                <a:cs typeface="Arial" panose="020B0604020202020204" pitchFamily="34" charset="0"/>
              </a:rPr>
              <a:t>Part D:  Prescription Drug Coverage</a:t>
            </a:r>
          </a:p>
          <a:p>
            <a:pPr marL="342900" indent="-342900">
              <a:lnSpc>
                <a:spcPct val="150000"/>
              </a:lnSpc>
              <a:buClr>
                <a:schemeClr val="tx1"/>
              </a:buClr>
              <a:buSzPct val="110000"/>
            </a:pPr>
            <a:r>
              <a:rPr lang="en-US" sz="1800" dirty="0">
                <a:solidFill>
                  <a:schemeClr val="accent4">
                    <a:lumMod val="20000"/>
                    <a:lumOff val="80000"/>
                  </a:schemeClr>
                </a:solidFill>
                <a:cs typeface="Arial" panose="020B0604020202020204" pitchFamily="34" charset="0"/>
              </a:rPr>
              <a:t>Medicare Supplemental Plans (Medigap)</a:t>
            </a:r>
          </a:p>
          <a:p>
            <a:pPr marL="342900" indent="-342900">
              <a:lnSpc>
                <a:spcPct val="150000"/>
              </a:lnSpc>
              <a:buClr>
                <a:schemeClr val="tx1"/>
              </a:buClr>
              <a:buSzPct val="110000"/>
            </a:pPr>
            <a:r>
              <a:rPr lang="en-US" sz="1800" dirty="0">
                <a:solidFill>
                  <a:schemeClr val="accent4">
                    <a:lumMod val="20000"/>
                    <a:lumOff val="80000"/>
                  </a:schemeClr>
                </a:solidFill>
                <a:cs typeface="Arial" panose="020B0604020202020204" pitchFamily="34" charset="0"/>
              </a:rPr>
              <a:t>Special Needs Plans</a:t>
            </a:r>
            <a:endParaRPr lang="en-US" dirty="0">
              <a:solidFill>
                <a:schemeClr val="accent4">
                  <a:lumMod val="20000"/>
                  <a:lumOff val="80000"/>
                </a:schemeClr>
              </a:solidFill>
              <a:cs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7E1B6540-CC59-E4DF-E309-E54A07F9FD76}"/>
              </a:ext>
            </a:extLst>
          </p:cNvPr>
          <p:cNvSpPr>
            <a:spLocks noGrp="1"/>
          </p:cNvSpPr>
          <p:nvPr>
            <p:ph type="sldNum" sz="quarter" idx="12"/>
          </p:nvPr>
        </p:nvSpPr>
        <p:spPr/>
        <p:txBody>
          <a:bodyPr/>
          <a:lstStyle/>
          <a:p>
            <a:fld id="{799DC4A8-1FD6-4A87-8072-823973D663D7}" type="slidenum">
              <a:rPr lang="en-US" smtClean="0"/>
              <a:t>3</a:t>
            </a:fld>
            <a:endParaRPr lang="en-US"/>
          </a:p>
        </p:txBody>
      </p:sp>
    </p:spTree>
    <p:extLst>
      <p:ext uri="{BB962C8B-B14F-4D97-AF65-F5344CB8AC3E}">
        <p14:creationId xmlns:p14="http://schemas.microsoft.com/office/powerpoint/2010/main" val="416142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911EE-8EC5-494D-006F-77986F5F9057}"/>
              </a:ext>
            </a:extLst>
          </p:cNvPr>
          <p:cNvSpPr>
            <a:spLocks noGrp="1"/>
          </p:cNvSpPr>
          <p:nvPr>
            <p:ph type="title"/>
          </p:nvPr>
        </p:nvSpPr>
        <p:spPr/>
        <p:txBody>
          <a:bodyPr/>
          <a:lstStyle/>
          <a:p>
            <a:r>
              <a:rPr lang="en-US" dirty="0"/>
              <a:t>Clinical Risk Adjustment: without using $$$$</a:t>
            </a:r>
          </a:p>
        </p:txBody>
      </p:sp>
      <p:sp>
        <p:nvSpPr>
          <p:cNvPr id="3" name="Content Placeholder 2">
            <a:extLst>
              <a:ext uri="{FF2B5EF4-FFF2-40B4-BE49-F238E27FC236}">
                <a16:creationId xmlns:a16="http://schemas.microsoft.com/office/drawing/2014/main" id="{E29319C8-89C5-93C0-6CFE-879F5EFD377C}"/>
              </a:ext>
            </a:extLst>
          </p:cNvPr>
          <p:cNvSpPr>
            <a:spLocks noGrp="1"/>
          </p:cNvSpPr>
          <p:nvPr>
            <p:ph idx="1"/>
          </p:nvPr>
        </p:nvSpPr>
        <p:spPr/>
        <p:txBody>
          <a:bodyPr>
            <a:normAutofit lnSpcReduction="10000"/>
          </a:bodyPr>
          <a:lstStyle/>
          <a:p>
            <a:r>
              <a:rPr lang="en-US" dirty="0"/>
              <a:t>Unit of observation</a:t>
            </a:r>
          </a:p>
          <a:p>
            <a:pPr lvl="1"/>
            <a:r>
              <a:rPr lang="en-US" dirty="0"/>
              <a:t>Comorbidity</a:t>
            </a:r>
          </a:p>
          <a:p>
            <a:pPr lvl="1"/>
            <a:r>
              <a:rPr lang="en-US" dirty="0"/>
              <a:t>Clinical complexity</a:t>
            </a:r>
          </a:p>
          <a:p>
            <a:pPr lvl="1"/>
            <a:endParaRPr lang="en-US" dirty="0"/>
          </a:p>
          <a:p>
            <a:r>
              <a:rPr lang="en-US" dirty="0"/>
              <a:t>Contributing factors</a:t>
            </a:r>
          </a:p>
          <a:p>
            <a:pPr lvl="1"/>
            <a:r>
              <a:rPr lang="en-US" dirty="0"/>
              <a:t>Diagnosis</a:t>
            </a:r>
          </a:p>
          <a:p>
            <a:pPr lvl="1"/>
            <a:r>
              <a:rPr lang="en-US" dirty="0"/>
              <a:t>Type of service use</a:t>
            </a:r>
          </a:p>
          <a:p>
            <a:pPr lvl="1"/>
            <a:endParaRPr lang="en-US" dirty="0"/>
          </a:p>
          <a:p>
            <a:r>
              <a:rPr lang="en-US" dirty="0"/>
              <a:t>Circular problem – again</a:t>
            </a:r>
          </a:p>
          <a:p>
            <a:r>
              <a:rPr lang="en-US" dirty="0"/>
              <a:t>Seasonality problem</a:t>
            </a:r>
          </a:p>
        </p:txBody>
      </p:sp>
    </p:spTree>
    <p:extLst>
      <p:ext uri="{BB962C8B-B14F-4D97-AF65-F5344CB8AC3E}">
        <p14:creationId xmlns:p14="http://schemas.microsoft.com/office/powerpoint/2010/main" val="270919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5711-D6EF-A9F3-1F79-DE2CB24197A5}"/>
              </a:ext>
            </a:extLst>
          </p:cNvPr>
          <p:cNvSpPr>
            <a:spLocks noGrp="1"/>
          </p:cNvSpPr>
          <p:nvPr>
            <p:ph type="title"/>
          </p:nvPr>
        </p:nvSpPr>
        <p:spPr/>
        <p:txBody>
          <a:bodyPr/>
          <a:lstStyle/>
          <a:p>
            <a:r>
              <a:rPr lang="en-US" dirty="0"/>
              <a:t>Creating Neighborhoods</a:t>
            </a:r>
          </a:p>
        </p:txBody>
      </p:sp>
      <p:sp>
        <p:nvSpPr>
          <p:cNvPr id="3" name="Content Placeholder 2">
            <a:extLst>
              <a:ext uri="{FF2B5EF4-FFF2-40B4-BE49-F238E27FC236}">
                <a16:creationId xmlns:a16="http://schemas.microsoft.com/office/drawing/2014/main" id="{89437CE3-6BB1-2BAF-7251-01C41F5B3969}"/>
              </a:ext>
            </a:extLst>
          </p:cNvPr>
          <p:cNvSpPr>
            <a:spLocks noGrp="1"/>
          </p:cNvSpPr>
          <p:nvPr>
            <p:ph idx="1"/>
          </p:nvPr>
        </p:nvSpPr>
        <p:spPr/>
        <p:txBody>
          <a:bodyPr/>
          <a:lstStyle/>
          <a:p>
            <a:pPr marL="0" indent="0">
              <a:buNone/>
            </a:pPr>
            <a:endParaRPr lang="en-US" dirty="0"/>
          </a:p>
          <a:p>
            <a:r>
              <a:rPr lang="en-US" dirty="0"/>
              <a:t>Use of clinical vectors</a:t>
            </a:r>
          </a:p>
          <a:p>
            <a:r>
              <a:rPr lang="en-US" dirty="0"/>
              <a:t>Creating clusters of similar clinical vectors</a:t>
            </a:r>
          </a:p>
          <a:p>
            <a:endParaRPr lang="en-US" dirty="0"/>
          </a:p>
          <a:p>
            <a:endParaRPr lang="en-US" dirty="0"/>
          </a:p>
        </p:txBody>
      </p:sp>
    </p:spTree>
    <p:extLst>
      <p:ext uri="{BB962C8B-B14F-4D97-AF65-F5344CB8AC3E}">
        <p14:creationId xmlns:p14="http://schemas.microsoft.com/office/powerpoint/2010/main" val="1593696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4FE1147-51FA-482F-8002-AC60D79723CB}"/>
              </a:ext>
            </a:extLst>
          </p:cNvPr>
          <p:cNvSpPr>
            <a:spLocks noGrp="1"/>
          </p:cNvSpPr>
          <p:nvPr>
            <p:ph type="subTitle" idx="1"/>
          </p:nvPr>
        </p:nvSpPr>
        <p:spPr/>
        <p:txBody>
          <a:bodyPr/>
          <a:lstStyle/>
          <a:p>
            <a:r>
              <a:rPr lang="en-US" dirty="0">
                <a:solidFill>
                  <a:schemeClr val="tx1"/>
                </a:solidFill>
              </a:rPr>
              <a:t>Pamela Peele, Ph.D.</a:t>
            </a:r>
          </a:p>
          <a:p>
            <a:r>
              <a:rPr lang="en-US" dirty="0">
                <a:solidFill>
                  <a:schemeClr val="tx1"/>
                </a:solidFill>
              </a:rPr>
              <a:t>Chief Analytics Officer</a:t>
            </a:r>
          </a:p>
          <a:p>
            <a:r>
              <a:rPr lang="en-US" dirty="0">
                <a:solidFill>
                  <a:schemeClr val="tx1"/>
                </a:solidFill>
              </a:rPr>
              <a:t>UPMC Health Plan &amp; UPMC Enterprises</a:t>
            </a:r>
          </a:p>
        </p:txBody>
      </p:sp>
      <p:sp>
        <p:nvSpPr>
          <p:cNvPr id="3" name="Title 2">
            <a:extLst>
              <a:ext uri="{FF2B5EF4-FFF2-40B4-BE49-F238E27FC236}">
                <a16:creationId xmlns:a16="http://schemas.microsoft.com/office/drawing/2014/main" id="{5B370056-8DD4-4788-890D-567C8D72F345}"/>
              </a:ext>
            </a:extLst>
          </p:cNvPr>
          <p:cNvSpPr>
            <a:spLocks noGrp="1"/>
          </p:cNvSpPr>
          <p:nvPr>
            <p:ph type="title"/>
          </p:nvPr>
        </p:nvSpPr>
        <p:spPr>
          <a:xfrm>
            <a:off x="1981420" y="2098729"/>
            <a:ext cx="8229159" cy="430887"/>
          </a:xfrm>
        </p:spPr>
        <p:txBody>
          <a:bodyPr>
            <a:normAutofit fontScale="90000"/>
          </a:bodyPr>
          <a:lstStyle/>
          <a:p>
            <a:pPr algn="ctr"/>
            <a:r>
              <a:rPr lang="en-US" sz="5400" dirty="0">
                <a:solidFill>
                  <a:schemeClr val="tx1"/>
                </a:solidFill>
              </a:rPr>
              <a:t>Thinking with Data</a:t>
            </a:r>
          </a:p>
        </p:txBody>
      </p:sp>
      <p:sp>
        <p:nvSpPr>
          <p:cNvPr id="4" name="TextBox 3">
            <a:extLst>
              <a:ext uri="{FF2B5EF4-FFF2-40B4-BE49-F238E27FC236}">
                <a16:creationId xmlns:a16="http://schemas.microsoft.com/office/drawing/2014/main" id="{5702031D-8044-4ED3-A1DE-B7D6233029EF}"/>
              </a:ext>
            </a:extLst>
          </p:cNvPr>
          <p:cNvSpPr txBox="1"/>
          <p:nvPr/>
        </p:nvSpPr>
        <p:spPr>
          <a:xfrm>
            <a:off x="7696200" y="6019800"/>
            <a:ext cx="2133600" cy="369332"/>
          </a:xfrm>
          <a:prstGeom prst="rect">
            <a:avLst/>
          </a:prstGeom>
          <a:noFill/>
        </p:spPr>
        <p:txBody>
          <a:bodyPr wrap="square" rtlCol="0">
            <a:spAutoFit/>
          </a:bodyPr>
          <a:lstStyle/>
          <a:p>
            <a:r>
              <a:rPr lang="en-US"/>
              <a:t>March 2021</a:t>
            </a:r>
            <a:endParaRPr lang="en-US" dirty="0"/>
          </a:p>
        </p:txBody>
      </p:sp>
    </p:spTree>
    <p:extLst>
      <p:ext uri="{BB962C8B-B14F-4D97-AF65-F5344CB8AC3E}">
        <p14:creationId xmlns:p14="http://schemas.microsoft.com/office/powerpoint/2010/main" val="1583815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solidFill>
                  <a:schemeClr val="tx1"/>
                </a:solidFill>
              </a:rPr>
              <a:t> </a:t>
            </a:r>
          </a:p>
        </p:txBody>
      </p:sp>
      <p:sp>
        <p:nvSpPr>
          <p:cNvPr id="3" name="Title 2"/>
          <p:cNvSpPr>
            <a:spLocks noGrp="1"/>
          </p:cNvSpPr>
          <p:nvPr>
            <p:ph type="title"/>
          </p:nvPr>
        </p:nvSpPr>
        <p:spPr/>
        <p:txBody>
          <a:bodyPr/>
          <a:lstStyle/>
          <a:p>
            <a:r>
              <a:rPr lang="en-US" dirty="0">
                <a:solidFill>
                  <a:schemeClr val="tx1"/>
                </a:solidFill>
              </a:rPr>
              <a:t> </a:t>
            </a:r>
          </a:p>
        </p:txBody>
      </p:sp>
      <p:pic>
        <p:nvPicPr>
          <p:cNvPr id="25602" name="Picture 2" descr="C:\Users\tatema2\AppData\Local\Microsoft\Windows\Temporary Internet Files\Content.Outlook\XAGM1LPN\last supper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306" y="914400"/>
            <a:ext cx="7433388" cy="52157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25690" y="228601"/>
            <a:ext cx="8153400" cy="461665"/>
          </a:xfrm>
          <a:prstGeom prst="rect">
            <a:avLst/>
          </a:prstGeom>
        </p:spPr>
        <p:txBody>
          <a:bodyPr wrap="square">
            <a:spAutoFit/>
          </a:bodyPr>
          <a:lstStyle/>
          <a:p>
            <a:r>
              <a:rPr lang="en-US" sz="2400" b="1" kern="0" dirty="0">
                <a:latin typeface="Arial"/>
                <a:ea typeface="ヒラギノ角ゴ Pro W3" charset="-128"/>
                <a:cs typeface="Arial"/>
              </a:rPr>
              <a:t>Consuming Something Different</a:t>
            </a:r>
            <a:endParaRPr lang="en-US" dirty="0"/>
          </a:p>
        </p:txBody>
      </p:sp>
      <p:sp>
        <p:nvSpPr>
          <p:cNvPr id="5" name="TextBox 4"/>
          <p:cNvSpPr txBox="1"/>
          <p:nvPr/>
        </p:nvSpPr>
        <p:spPr>
          <a:xfrm>
            <a:off x="4953000" y="5791200"/>
            <a:ext cx="22098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68399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r>
              <a:rPr lang="en-US" dirty="0">
                <a:solidFill>
                  <a:schemeClr val="tx1"/>
                </a:solidFill>
              </a:rPr>
              <a:t>A measure of Clairvoyance</a:t>
            </a:r>
          </a:p>
          <a:p>
            <a:pPr lvl="1"/>
            <a:r>
              <a:rPr lang="en-US" dirty="0">
                <a:solidFill>
                  <a:schemeClr val="tx1"/>
                </a:solidFill>
              </a:rPr>
              <a:t>New knowledge not previously possible</a:t>
            </a:r>
          </a:p>
          <a:p>
            <a:endParaRPr lang="en-US" dirty="0">
              <a:solidFill>
                <a:schemeClr val="tx1"/>
              </a:solidFill>
            </a:endParaRPr>
          </a:p>
          <a:p>
            <a:endParaRPr lang="en-US" dirty="0">
              <a:solidFill>
                <a:schemeClr val="tx1"/>
              </a:solidFill>
            </a:endParaRPr>
          </a:p>
          <a:p>
            <a:r>
              <a:rPr lang="en-US" dirty="0">
                <a:solidFill>
                  <a:schemeClr val="tx1"/>
                </a:solidFill>
              </a:rPr>
              <a:t>Learning what isn’t known.</a:t>
            </a:r>
          </a:p>
          <a:p>
            <a:pPr lvl="1"/>
            <a:r>
              <a:rPr lang="en-US" dirty="0">
                <a:solidFill>
                  <a:schemeClr val="tx1"/>
                </a:solidFill>
              </a:rPr>
              <a:t>Hypothesis free approaches to problems.</a:t>
            </a:r>
          </a:p>
          <a:p>
            <a:endParaRPr lang="en-US" dirty="0">
              <a:solidFill>
                <a:schemeClr val="tx1"/>
              </a:solidFill>
            </a:endParaRPr>
          </a:p>
          <a:p>
            <a:endParaRPr lang="en-US" dirty="0">
              <a:solidFill>
                <a:schemeClr val="tx1"/>
              </a:solidFill>
            </a:endParaRP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53200" y="990601"/>
            <a:ext cx="3429000" cy="5152869"/>
          </a:xfrm>
        </p:spPr>
      </p:pic>
      <p:sp>
        <p:nvSpPr>
          <p:cNvPr id="2" name="Title 1"/>
          <p:cNvSpPr>
            <a:spLocks noGrp="1"/>
          </p:cNvSpPr>
          <p:nvPr>
            <p:ph type="title"/>
          </p:nvPr>
        </p:nvSpPr>
        <p:spPr/>
        <p:txBody>
          <a:bodyPr/>
          <a:lstStyle/>
          <a:p>
            <a:r>
              <a:rPr lang="en-US" dirty="0">
                <a:solidFill>
                  <a:schemeClr val="tx1"/>
                </a:solidFill>
              </a:rPr>
              <a:t>Where does Data fit into the future of health care?</a:t>
            </a:r>
          </a:p>
        </p:txBody>
      </p:sp>
    </p:spTree>
    <p:extLst>
      <p:ext uri="{BB962C8B-B14F-4D97-AF65-F5344CB8AC3E}">
        <p14:creationId xmlns:p14="http://schemas.microsoft.com/office/powerpoint/2010/main" val="996097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The “Transaction” Problem in Healthcare</a:t>
            </a:r>
          </a:p>
        </p:txBody>
      </p:sp>
      <p:pic>
        <p:nvPicPr>
          <p:cNvPr id="1028" name="Picture 4" descr="Image result for picture of lays potato chi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9198" y="1528460"/>
            <a:ext cx="1991411" cy="25803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picture of lays potato chi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7550" y="2940818"/>
            <a:ext cx="2036992" cy="26394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ictures of a convenience 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1483" y="1571926"/>
            <a:ext cx="5072513" cy="380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2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6131" name="Picture 3"/>
          <p:cNvPicPr>
            <a:picLocks noChangeAspect="1" noChangeArrowheads="1"/>
          </p:cNvPicPr>
          <p:nvPr/>
        </p:nvPicPr>
        <p:blipFill>
          <a:blip r:embed="rId3" cstate="print"/>
          <a:srcRect/>
          <a:stretch>
            <a:fillRect/>
          </a:stretch>
        </p:blipFill>
        <p:spPr bwMode="auto">
          <a:xfrm>
            <a:off x="1871354" y="1966748"/>
            <a:ext cx="8566459" cy="4221591"/>
          </a:xfrm>
          <a:prstGeom prst="rect">
            <a:avLst/>
          </a:prstGeom>
          <a:noFill/>
          <a:ln w="9525">
            <a:noFill/>
            <a:miter lim="800000"/>
            <a:headEnd/>
            <a:tailEnd/>
          </a:ln>
        </p:spPr>
      </p:pic>
      <p:sp>
        <p:nvSpPr>
          <p:cNvPr id="176132" name="TextBox 4"/>
          <p:cNvSpPr txBox="1">
            <a:spLocks noChangeArrowheads="1"/>
          </p:cNvSpPr>
          <p:nvPr/>
        </p:nvSpPr>
        <p:spPr bwMode="auto">
          <a:xfrm>
            <a:off x="5584763" y="4080932"/>
            <a:ext cx="1726929" cy="575732"/>
          </a:xfrm>
          <a:prstGeom prst="rect">
            <a:avLst/>
          </a:prstGeom>
          <a:solidFill>
            <a:schemeClr val="accent1">
              <a:lumMod val="20000"/>
              <a:lumOff val="80000"/>
              <a:alpha val="60000"/>
            </a:schemeClr>
          </a:solidFill>
          <a:ln w="9525">
            <a:noFill/>
            <a:miter lim="800000"/>
            <a:headEnd/>
            <a:tailEnd/>
          </a:ln>
        </p:spPr>
        <p:txBody>
          <a:bodyPr anchor="ctr" anchorCtr="1">
            <a:noAutofit/>
          </a:bodyPr>
          <a:lstStyle/>
          <a:p>
            <a:pPr algn="ctr"/>
            <a:r>
              <a:rPr lang="en-US" sz="1000" b="1" dirty="0">
                <a:latin typeface="Helvetica"/>
                <a:cs typeface="Helvetica"/>
              </a:rPr>
              <a:t>SWEET SPOT</a:t>
            </a:r>
          </a:p>
        </p:txBody>
      </p:sp>
      <p:sp>
        <p:nvSpPr>
          <p:cNvPr id="5" name="Title 4"/>
          <p:cNvSpPr>
            <a:spLocks noGrp="1"/>
          </p:cNvSpPr>
          <p:nvPr>
            <p:ph type="title"/>
          </p:nvPr>
        </p:nvSpPr>
        <p:spPr>
          <a:xfrm>
            <a:off x="2078182" y="478459"/>
            <a:ext cx="8359631" cy="862395"/>
          </a:xfrm>
        </p:spPr>
        <p:txBody>
          <a:bodyPr>
            <a:normAutofit fontScale="90000"/>
          </a:bodyPr>
          <a:lstStyle/>
          <a:p>
            <a:r>
              <a:rPr lang="en-US" dirty="0">
                <a:solidFill>
                  <a:schemeClr val="tx1"/>
                </a:solidFill>
              </a:rPr>
              <a:t>Discharge Advocate: Risk Models Identify Readmission “Sweet Spot”</a:t>
            </a:r>
          </a:p>
        </p:txBody>
      </p:sp>
      <p:sp>
        <p:nvSpPr>
          <p:cNvPr id="20" name="TextBox 4"/>
          <p:cNvSpPr txBox="1">
            <a:spLocks noChangeArrowheads="1"/>
          </p:cNvSpPr>
          <p:nvPr/>
        </p:nvSpPr>
        <p:spPr bwMode="auto">
          <a:xfrm>
            <a:off x="2819400" y="4077544"/>
            <a:ext cx="2765362" cy="579120"/>
          </a:xfrm>
          <a:prstGeom prst="rect">
            <a:avLst/>
          </a:prstGeom>
          <a:solidFill>
            <a:srgbClr val="CCFFCC">
              <a:alpha val="60000"/>
            </a:srgbClr>
          </a:solidFill>
          <a:ln w="9525">
            <a:noFill/>
            <a:miter lim="800000"/>
            <a:headEnd/>
            <a:tailEnd/>
          </a:ln>
        </p:spPr>
        <p:txBody>
          <a:bodyPr anchor="ctr" anchorCtr="1">
            <a:noAutofit/>
          </a:bodyPr>
          <a:lstStyle/>
          <a:p>
            <a:pPr algn="ctr"/>
            <a:r>
              <a:rPr lang="en-US" sz="1000" b="1" dirty="0">
                <a:latin typeface="Helvetica"/>
                <a:cs typeface="Helvetica"/>
              </a:rPr>
              <a:t>Lower Risk of Readmission</a:t>
            </a:r>
          </a:p>
        </p:txBody>
      </p:sp>
      <p:sp>
        <p:nvSpPr>
          <p:cNvPr id="12" name="TextBox 4"/>
          <p:cNvSpPr txBox="1">
            <a:spLocks noChangeArrowheads="1"/>
          </p:cNvSpPr>
          <p:nvPr/>
        </p:nvSpPr>
        <p:spPr bwMode="auto">
          <a:xfrm>
            <a:off x="7296452" y="4077544"/>
            <a:ext cx="2559601" cy="575732"/>
          </a:xfrm>
          <a:prstGeom prst="rect">
            <a:avLst/>
          </a:prstGeom>
          <a:solidFill>
            <a:srgbClr val="FFCC66">
              <a:alpha val="60000"/>
            </a:srgbClr>
          </a:solidFill>
          <a:ln w="9525">
            <a:noFill/>
            <a:miter lim="800000"/>
            <a:headEnd/>
            <a:tailEnd/>
          </a:ln>
        </p:spPr>
        <p:txBody>
          <a:bodyPr anchor="ctr" anchorCtr="1">
            <a:noAutofit/>
          </a:bodyPr>
          <a:lstStyle/>
          <a:p>
            <a:pPr algn="ctr"/>
            <a:r>
              <a:rPr lang="en-US" sz="1000" b="1" dirty="0">
                <a:latin typeface="Helvetica"/>
                <a:cs typeface="Helvetica"/>
              </a:rPr>
              <a:t>Less Actionable</a:t>
            </a:r>
            <a:endParaRPr lang="en-US" sz="1050" b="1" dirty="0">
              <a:latin typeface="Helvetica"/>
              <a:cs typeface="Helvetica"/>
            </a:endParaRPr>
          </a:p>
        </p:txBody>
      </p:sp>
    </p:spTree>
    <p:extLst>
      <p:ext uri="{BB962C8B-B14F-4D97-AF65-F5344CB8AC3E}">
        <p14:creationId xmlns:p14="http://schemas.microsoft.com/office/powerpoint/2010/main" val="1273451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95314"/>
            <a:ext cx="8839200" cy="566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0764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54481" y="1504950"/>
            <a:ext cx="8199120" cy="41988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782151" y="3619500"/>
            <a:ext cx="2247900" cy="553998"/>
          </a:xfrm>
          <a:prstGeom prst="rect">
            <a:avLst/>
          </a:prstGeom>
          <a:noFill/>
        </p:spPr>
        <p:txBody>
          <a:bodyPr wrap="square" rtlCol="0">
            <a:spAutoFit/>
          </a:bodyPr>
          <a:lstStyle/>
          <a:p>
            <a:r>
              <a:rPr lang="en-US" sz="750" dirty="0">
                <a:latin typeface="Arial" panose="020B0604020202020204" pitchFamily="34" charset="0"/>
                <a:cs typeface="Arial" panose="020B0604020202020204" pitchFamily="34" charset="0"/>
              </a:rPr>
              <a:t>A = Imaging </a:t>
            </a:r>
          </a:p>
          <a:p>
            <a:r>
              <a:rPr lang="en-US" sz="750" dirty="0">
                <a:latin typeface="Arial" panose="020B0604020202020204" pitchFamily="34" charset="0"/>
                <a:cs typeface="Arial" panose="020B0604020202020204" pitchFamily="34" charset="0"/>
              </a:rPr>
              <a:t>B = Consultation </a:t>
            </a:r>
          </a:p>
          <a:p>
            <a:r>
              <a:rPr lang="en-US" sz="750" dirty="0">
                <a:latin typeface="Arial" panose="020B0604020202020204" pitchFamily="34" charset="0"/>
                <a:cs typeface="Arial" panose="020B0604020202020204" pitchFamily="34" charset="0"/>
              </a:rPr>
              <a:t>C = Testing </a:t>
            </a:r>
          </a:p>
          <a:p>
            <a:r>
              <a:rPr lang="en-US" sz="750" dirty="0">
                <a:latin typeface="Arial" panose="020B0604020202020204" pitchFamily="34" charset="0"/>
                <a:cs typeface="Arial" panose="020B0604020202020204" pitchFamily="34" charset="0"/>
              </a:rPr>
              <a:t>D = Attending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5200" y="2804918"/>
            <a:ext cx="280622" cy="547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9782151" y="2513767"/>
            <a:ext cx="2247900" cy="83099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Median Diagnoses</a:t>
            </a:r>
            <a:br>
              <a:rPr lang="en-US" sz="700" dirty="0">
                <a:latin typeface="Arial" panose="020B0604020202020204" pitchFamily="34" charset="0"/>
                <a:cs typeface="Arial" panose="020B0604020202020204" pitchFamily="34" charset="0"/>
              </a:rPr>
            </a:br>
            <a:r>
              <a:rPr lang="en-US" sz="700" dirty="0">
                <a:latin typeface="Arial" panose="020B0604020202020204" pitchFamily="34" charset="0"/>
                <a:cs typeface="Arial" panose="020B0604020202020204" pitchFamily="34" charset="0"/>
              </a:rPr>
              <a:t>During IP Stay</a:t>
            </a:r>
          </a:p>
          <a:p>
            <a:endParaRPr lang="en-US" sz="800" dirty="0">
              <a:latin typeface="Arial" panose="020B0604020202020204" pitchFamily="34" charset="0"/>
              <a:cs typeface="Arial" panose="020B0604020202020204" pitchFamily="34" charset="0"/>
            </a:endParaRPr>
          </a:p>
          <a:p>
            <a:r>
              <a:rPr lang="en-US" sz="800" dirty="0">
                <a:latin typeface="Arial" panose="020B0604020202020204" pitchFamily="34" charset="0"/>
                <a:cs typeface="Arial" panose="020B0604020202020204" pitchFamily="34" charset="0"/>
              </a:rPr>
              <a:t>            &lt; 8</a:t>
            </a:r>
          </a:p>
          <a:p>
            <a:r>
              <a:rPr lang="en-US" sz="800" dirty="0">
                <a:latin typeface="Arial" panose="020B0604020202020204" pitchFamily="34" charset="0"/>
                <a:cs typeface="Arial" panose="020B0604020202020204" pitchFamily="34" charset="0"/>
              </a:rPr>
              <a:t> </a:t>
            </a:r>
          </a:p>
          <a:p>
            <a:r>
              <a:rPr lang="en-US" sz="800" dirty="0">
                <a:latin typeface="Arial" panose="020B0604020202020204" pitchFamily="34" charset="0"/>
                <a:cs typeface="Arial" panose="020B0604020202020204" pitchFamily="34" charset="0"/>
              </a:rPr>
              <a:t>            &gt; 8</a:t>
            </a:r>
          </a:p>
        </p:txBody>
      </p:sp>
      <p:sp>
        <p:nvSpPr>
          <p:cNvPr id="4" name="TextBox 3"/>
          <p:cNvSpPr txBox="1"/>
          <p:nvPr/>
        </p:nvSpPr>
        <p:spPr>
          <a:xfrm>
            <a:off x="2324100" y="845403"/>
            <a:ext cx="7010400" cy="677108"/>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Average Services Per Admit</a:t>
            </a:r>
          </a:p>
          <a:p>
            <a:pPr algn="ctr"/>
            <a:r>
              <a:rPr lang="en-US" sz="1400" dirty="0">
                <a:latin typeface="Arial" panose="020B0604020202020204" pitchFamily="34" charset="0"/>
                <a:cs typeface="Arial" panose="020B0604020202020204" pitchFamily="34" charset="0"/>
              </a:rPr>
              <a:t>DRG 470 – Major Joint Replacement</a:t>
            </a:r>
          </a:p>
          <a:p>
            <a:pPr algn="ctr"/>
            <a:r>
              <a:rPr lang="en-US" sz="1000" dirty="0">
                <a:latin typeface="Arial" panose="020B0604020202020204" pitchFamily="34" charset="0"/>
                <a:cs typeface="Arial" panose="020B0604020202020204" pitchFamily="34" charset="0"/>
              </a:rPr>
              <a:t>Bubble Size is Proportional to 30 Day Readmission Rate</a:t>
            </a:r>
          </a:p>
        </p:txBody>
      </p:sp>
    </p:spTree>
    <p:extLst>
      <p:ext uri="{BB962C8B-B14F-4D97-AF65-F5344CB8AC3E}">
        <p14:creationId xmlns:p14="http://schemas.microsoft.com/office/powerpoint/2010/main" val="414762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Provider Network Plot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6200000">
            <a:off x="3555076" y="2118147"/>
            <a:ext cx="4526983" cy="3559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906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BE84-5D3D-E794-7F57-859275EB5FEB}"/>
              </a:ext>
            </a:extLst>
          </p:cNvPr>
          <p:cNvSpPr>
            <a:spLocks noGrp="1"/>
          </p:cNvSpPr>
          <p:nvPr>
            <p:ph type="title"/>
          </p:nvPr>
        </p:nvSpPr>
        <p:spPr/>
        <p:txBody>
          <a:bodyPr/>
          <a:lstStyle/>
          <a:p>
            <a:r>
              <a:rPr lang="en-US" dirty="0"/>
              <a:t>Traditional Medicare – Parts A &amp; B</a:t>
            </a:r>
          </a:p>
        </p:txBody>
      </p:sp>
      <p:grpSp>
        <p:nvGrpSpPr>
          <p:cNvPr id="20" name="Group 19">
            <a:extLst>
              <a:ext uri="{FF2B5EF4-FFF2-40B4-BE49-F238E27FC236}">
                <a16:creationId xmlns:a16="http://schemas.microsoft.com/office/drawing/2014/main" id="{E5D114E1-8368-C164-D7D2-66CD66E1D98F}"/>
              </a:ext>
            </a:extLst>
          </p:cNvPr>
          <p:cNvGrpSpPr/>
          <p:nvPr/>
        </p:nvGrpSpPr>
        <p:grpSpPr>
          <a:xfrm>
            <a:off x="500407" y="2505433"/>
            <a:ext cx="3794028" cy="2754122"/>
            <a:chOff x="726286" y="2133717"/>
            <a:chExt cx="3794028" cy="2754122"/>
          </a:xfrm>
        </p:grpSpPr>
        <p:sp>
          <p:nvSpPr>
            <p:cNvPr id="4" name="TextBox 3">
              <a:extLst>
                <a:ext uri="{FF2B5EF4-FFF2-40B4-BE49-F238E27FC236}">
                  <a16:creationId xmlns:a16="http://schemas.microsoft.com/office/drawing/2014/main" id="{659B6106-6D5E-1821-C5A9-48A374E228EC}"/>
                </a:ext>
              </a:extLst>
            </p:cNvPr>
            <p:cNvSpPr txBox="1"/>
            <p:nvPr/>
          </p:nvSpPr>
          <p:spPr>
            <a:xfrm>
              <a:off x="726286" y="2210183"/>
              <a:ext cx="3794028" cy="2677656"/>
            </a:xfrm>
            <a:prstGeom prst="rect">
              <a:avLst/>
            </a:prstGeom>
            <a:noFill/>
          </p:spPr>
          <p:txBody>
            <a:bodyPr wrap="square" rtlCol="0">
              <a:spAutoFit/>
            </a:bodyPr>
            <a:lstStyle/>
            <a:p>
              <a:pPr marL="0" indent="0">
                <a:spcAft>
                  <a:spcPts val="1200"/>
                </a:spcAft>
                <a:buClr>
                  <a:srgbClr val="7EB2D5"/>
                </a:buClr>
                <a:buSzPct val="100000"/>
                <a:buNone/>
              </a:pPr>
              <a:r>
                <a:rPr lang="en-US" sz="2800" b="1" dirty="0">
                  <a:solidFill>
                    <a:schemeClr val="accent3"/>
                  </a:solidFill>
                  <a:cs typeface="Arial" panose="020B0604020202020204" pitchFamily="34" charset="0"/>
                </a:rPr>
                <a:t>Part </a:t>
              </a:r>
            </a:p>
            <a:p>
              <a:pPr marL="0" indent="0">
                <a:spcAft>
                  <a:spcPts val="1200"/>
                </a:spcAft>
                <a:buClr>
                  <a:srgbClr val="7EB2D5"/>
                </a:buClr>
                <a:buSzPct val="100000"/>
                <a:buNone/>
              </a:pPr>
              <a:r>
                <a:rPr lang="en-US" sz="1800" dirty="0">
                  <a:solidFill>
                    <a:schemeClr val="accent4">
                      <a:lumMod val="20000"/>
                      <a:lumOff val="80000"/>
                    </a:schemeClr>
                  </a:solidFill>
                  <a:cs typeface="Arial" panose="020B0604020202020204" pitchFamily="34" charset="0"/>
                </a:rPr>
                <a:t>(Think hospital) </a:t>
              </a:r>
            </a:p>
            <a:p>
              <a:pPr marL="285750" indent="-285750">
                <a:spcAft>
                  <a:spcPts val="1200"/>
                </a:spcAft>
                <a:buClr>
                  <a:schemeClr val="tx1"/>
                </a:buClr>
                <a:buSzPct val="100000"/>
                <a:buFont typeface="Arial" panose="020B0604020202020204" pitchFamily="34" charset="0"/>
                <a:buChar char="•"/>
              </a:pPr>
              <a:r>
                <a:rPr lang="en-US" sz="1800" dirty="0">
                  <a:solidFill>
                    <a:schemeClr val="accent4">
                      <a:lumMod val="20000"/>
                      <a:lumOff val="80000"/>
                    </a:schemeClr>
                  </a:solidFill>
                  <a:cs typeface="Arial" panose="020B0604020202020204" pitchFamily="34" charset="0"/>
                </a:rPr>
                <a:t>Inpatient hospital care </a:t>
              </a:r>
            </a:p>
            <a:p>
              <a:pPr marL="285750" indent="-285750">
                <a:spcAft>
                  <a:spcPts val="1200"/>
                </a:spcAft>
                <a:buClr>
                  <a:schemeClr val="tx1"/>
                </a:buClr>
                <a:buSzPct val="100000"/>
                <a:buFont typeface="Arial" panose="020B0604020202020204" pitchFamily="34" charset="0"/>
                <a:buChar char="•"/>
              </a:pPr>
              <a:r>
                <a:rPr lang="en-US" sz="1800" dirty="0">
                  <a:solidFill>
                    <a:schemeClr val="accent4">
                      <a:lumMod val="20000"/>
                      <a:lumOff val="80000"/>
                    </a:schemeClr>
                  </a:solidFill>
                  <a:cs typeface="Arial" panose="020B0604020202020204" pitchFamily="34" charset="0"/>
                </a:rPr>
                <a:t>Skilled nursing care</a:t>
              </a:r>
            </a:p>
            <a:p>
              <a:pPr marL="285750" indent="-285750">
                <a:spcAft>
                  <a:spcPts val="1200"/>
                </a:spcAft>
                <a:buClr>
                  <a:schemeClr val="tx1"/>
                </a:buClr>
                <a:buSzPct val="100000"/>
                <a:buFont typeface="Arial" panose="020B0604020202020204" pitchFamily="34" charset="0"/>
                <a:buChar char="•"/>
              </a:pPr>
              <a:r>
                <a:rPr lang="en-US" sz="1800" b="0" i="0" dirty="0">
                  <a:solidFill>
                    <a:schemeClr val="accent4">
                      <a:lumMod val="20000"/>
                      <a:lumOff val="80000"/>
                    </a:schemeClr>
                  </a:solidFill>
                  <a:effectLst/>
                  <a:cs typeface="Arial" panose="020B0604020202020204" pitchFamily="34" charset="0"/>
                </a:rPr>
                <a:t>Hospice care</a:t>
              </a:r>
            </a:p>
            <a:p>
              <a:pPr marL="285750" indent="-285750">
                <a:spcAft>
                  <a:spcPts val="1200"/>
                </a:spcAft>
                <a:buClr>
                  <a:schemeClr val="tx1"/>
                </a:buClr>
                <a:buSzPct val="100000"/>
                <a:buFont typeface="Arial" panose="020B0604020202020204" pitchFamily="34" charset="0"/>
                <a:buChar char="•"/>
              </a:pPr>
              <a:r>
                <a:rPr lang="en-US" sz="1800" b="0" i="0" dirty="0">
                  <a:solidFill>
                    <a:schemeClr val="accent4">
                      <a:lumMod val="20000"/>
                      <a:lumOff val="80000"/>
                    </a:schemeClr>
                  </a:solidFill>
                  <a:effectLst/>
                  <a:cs typeface="Arial" panose="020B0604020202020204" pitchFamily="34" charset="0"/>
                </a:rPr>
                <a:t>Home health care</a:t>
              </a:r>
              <a:endParaRPr lang="en-US" sz="1800" dirty="0">
                <a:solidFill>
                  <a:schemeClr val="accent4">
                    <a:lumMod val="20000"/>
                    <a:lumOff val="80000"/>
                  </a:schemeClr>
                </a:solidFill>
                <a:cs typeface="Arial" panose="020B0604020202020204" pitchFamily="34" charset="0"/>
              </a:endParaRPr>
            </a:p>
          </p:txBody>
        </p:sp>
        <p:grpSp>
          <p:nvGrpSpPr>
            <p:cNvPr id="9" name="Group 8">
              <a:extLst>
                <a:ext uri="{FF2B5EF4-FFF2-40B4-BE49-F238E27FC236}">
                  <a16:creationId xmlns:a16="http://schemas.microsoft.com/office/drawing/2014/main" id="{1A501943-24A4-A1D7-FCF6-C59F60B4CBFC}"/>
                </a:ext>
              </a:extLst>
            </p:cNvPr>
            <p:cNvGrpSpPr/>
            <p:nvPr/>
          </p:nvGrpSpPr>
          <p:grpSpPr>
            <a:xfrm>
              <a:off x="1616599" y="2133717"/>
              <a:ext cx="578579" cy="578579"/>
              <a:chOff x="4993279" y="1472999"/>
              <a:chExt cx="855294" cy="855294"/>
            </a:xfrm>
          </p:grpSpPr>
          <p:sp>
            <p:nvSpPr>
              <p:cNvPr id="10" name="Oval 9">
                <a:extLst>
                  <a:ext uri="{FF2B5EF4-FFF2-40B4-BE49-F238E27FC236}">
                    <a16:creationId xmlns:a16="http://schemas.microsoft.com/office/drawing/2014/main" id="{8CBFC4D8-A87B-F80D-8405-F37A71E6B47E}"/>
                  </a:ext>
                </a:extLst>
              </p:cNvPr>
              <p:cNvSpPr/>
              <p:nvPr/>
            </p:nvSpPr>
            <p:spPr>
              <a:xfrm>
                <a:off x="4993279" y="1472999"/>
                <a:ext cx="855294" cy="85529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0" b="1" dirty="0">
                  <a:solidFill>
                    <a:schemeClr val="bg1"/>
                  </a:solidFill>
                </a:endParaRPr>
              </a:p>
            </p:txBody>
          </p:sp>
          <p:sp>
            <p:nvSpPr>
              <p:cNvPr id="11" name="TextBox 10">
                <a:extLst>
                  <a:ext uri="{FF2B5EF4-FFF2-40B4-BE49-F238E27FC236}">
                    <a16:creationId xmlns:a16="http://schemas.microsoft.com/office/drawing/2014/main" id="{78FFC4F8-57C7-D5BF-807D-525C79BD6B6D}"/>
                  </a:ext>
                </a:extLst>
              </p:cNvPr>
              <p:cNvSpPr txBox="1"/>
              <p:nvPr/>
            </p:nvSpPr>
            <p:spPr>
              <a:xfrm>
                <a:off x="5268138" y="1491139"/>
                <a:ext cx="305577" cy="773459"/>
              </a:xfrm>
              <a:prstGeom prst="rect">
                <a:avLst/>
              </a:prstGeom>
              <a:noFill/>
            </p:spPr>
            <p:txBody>
              <a:bodyPr wrap="square">
                <a:spAutoFit/>
              </a:bodyPr>
              <a:lstStyle/>
              <a:p>
                <a:pPr algn="ctr"/>
                <a:r>
                  <a:rPr lang="en-US" sz="2800" b="1" dirty="0">
                    <a:solidFill>
                      <a:schemeClr val="bg1"/>
                    </a:solidFill>
                  </a:rPr>
                  <a:t>A</a:t>
                </a:r>
              </a:p>
            </p:txBody>
          </p:sp>
        </p:grpSp>
        <p:pic>
          <p:nvPicPr>
            <p:cNvPr id="12" name="Picture 11">
              <a:extLst>
                <a:ext uri="{FF2B5EF4-FFF2-40B4-BE49-F238E27FC236}">
                  <a16:creationId xmlns:a16="http://schemas.microsoft.com/office/drawing/2014/main" id="{33E23ED2-495C-07F8-6ADD-80048752F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6540" y="2144956"/>
              <a:ext cx="1074515" cy="926646"/>
            </a:xfrm>
            <a:prstGeom prst="rect">
              <a:avLst/>
            </a:prstGeom>
          </p:spPr>
        </p:pic>
      </p:grpSp>
      <p:grpSp>
        <p:nvGrpSpPr>
          <p:cNvPr id="21" name="Group 20">
            <a:extLst>
              <a:ext uri="{FF2B5EF4-FFF2-40B4-BE49-F238E27FC236}">
                <a16:creationId xmlns:a16="http://schemas.microsoft.com/office/drawing/2014/main" id="{BF56B8B7-C70E-92F7-A082-19FC50CAD196}"/>
              </a:ext>
            </a:extLst>
          </p:cNvPr>
          <p:cNvGrpSpPr/>
          <p:nvPr/>
        </p:nvGrpSpPr>
        <p:grpSpPr>
          <a:xfrm>
            <a:off x="3950514" y="2413177"/>
            <a:ext cx="4137814" cy="3191571"/>
            <a:chOff x="4289352" y="2002396"/>
            <a:chExt cx="4137814" cy="3191571"/>
          </a:xfrm>
        </p:grpSpPr>
        <p:sp>
          <p:nvSpPr>
            <p:cNvPr id="5" name="TextBox 4">
              <a:extLst>
                <a:ext uri="{FF2B5EF4-FFF2-40B4-BE49-F238E27FC236}">
                  <a16:creationId xmlns:a16="http://schemas.microsoft.com/office/drawing/2014/main" id="{47047E3E-4919-0D1F-BEDF-EACD40C33ACE}"/>
                </a:ext>
              </a:extLst>
            </p:cNvPr>
            <p:cNvSpPr txBox="1"/>
            <p:nvPr/>
          </p:nvSpPr>
          <p:spPr>
            <a:xfrm>
              <a:off x="4289352" y="2085424"/>
              <a:ext cx="4137814" cy="3108543"/>
            </a:xfrm>
            <a:prstGeom prst="rect">
              <a:avLst/>
            </a:prstGeom>
            <a:noFill/>
          </p:spPr>
          <p:txBody>
            <a:bodyPr wrap="square" rtlCol="0">
              <a:spAutoFit/>
            </a:bodyPr>
            <a:lstStyle/>
            <a:p>
              <a:pPr marL="0" indent="0">
                <a:spcAft>
                  <a:spcPts val="1200"/>
                </a:spcAft>
                <a:buClr>
                  <a:srgbClr val="7EB2D5"/>
                </a:buClr>
                <a:buSzPct val="100000"/>
                <a:buNone/>
              </a:pPr>
              <a:r>
                <a:rPr lang="en-US" sz="2800" b="1" dirty="0">
                  <a:solidFill>
                    <a:schemeClr val="accent3"/>
                  </a:solidFill>
                  <a:cs typeface="Arial" panose="020B0604020202020204" pitchFamily="34" charset="0"/>
                </a:rPr>
                <a:t>Part </a:t>
              </a:r>
            </a:p>
            <a:p>
              <a:pPr marL="0" indent="0">
                <a:spcAft>
                  <a:spcPts val="1200"/>
                </a:spcAft>
                <a:buClr>
                  <a:srgbClr val="7EB2D5"/>
                </a:buClr>
                <a:buSzPct val="100000"/>
                <a:buNone/>
              </a:pPr>
              <a:r>
                <a:rPr lang="en-US" sz="1800" dirty="0">
                  <a:cs typeface="Arial" panose="020B0604020202020204" pitchFamily="34" charset="0"/>
                </a:rPr>
                <a:t>(</a:t>
              </a:r>
              <a:r>
                <a:rPr lang="en-US" sz="1800" dirty="0">
                  <a:solidFill>
                    <a:schemeClr val="accent4">
                      <a:lumMod val="20000"/>
                      <a:lumOff val="80000"/>
                    </a:schemeClr>
                  </a:solidFill>
                  <a:cs typeface="Arial" panose="020B0604020202020204" pitchFamily="34" charset="0"/>
                </a:rPr>
                <a:t>Think doctor’s office) </a:t>
              </a:r>
            </a:p>
            <a:p>
              <a:pPr marL="285750" indent="-285750">
                <a:spcAft>
                  <a:spcPts val="1200"/>
                </a:spcAft>
                <a:buClr>
                  <a:schemeClr val="tx1"/>
                </a:buClr>
                <a:buSzPct val="100000"/>
                <a:buFont typeface="Arial" panose="020B0604020202020204" pitchFamily="34" charset="0"/>
                <a:buChar char="•"/>
              </a:pPr>
              <a:r>
                <a:rPr lang="en-US" sz="1800" dirty="0">
                  <a:solidFill>
                    <a:schemeClr val="accent4">
                      <a:lumMod val="20000"/>
                      <a:lumOff val="80000"/>
                    </a:schemeClr>
                  </a:solidFill>
                  <a:cs typeface="Arial" panose="020B0604020202020204" pitchFamily="34" charset="0"/>
                </a:rPr>
                <a:t>Doctor visits and preventive care</a:t>
              </a:r>
            </a:p>
            <a:p>
              <a:pPr marL="285750" indent="-285750">
                <a:spcAft>
                  <a:spcPts val="1200"/>
                </a:spcAft>
                <a:buClr>
                  <a:schemeClr val="tx1"/>
                </a:buClr>
                <a:buSzPct val="100000"/>
                <a:buFont typeface="Arial" panose="020B0604020202020204" pitchFamily="34" charset="0"/>
                <a:buChar char="•"/>
              </a:pPr>
              <a:r>
                <a:rPr lang="en-US" sz="1800" dirty="0">
                  <a:solidFill>
                    <a:schemeClr val="accent4">
                      <a:lumMod val="20000"/>
                      <a:lumOff val="80000"/>
                    </a:schemeClr>
                  </a:solidFill>
                  <a:cs typeface="Arial" panose="020B0604020202020204" pitchFamily="34" charset="0"/>
                </a:rPr>
                <a:t>Testing and labs</a:t>
              </a:r>
            </a:p>
            <a:p>
              <a:pPr marL="285750" indent="-285750">
                <a:spcAft>
                  <a:spcPts val="1200"/>
                </a:spcAft>
                <a:buClr>
                  <a:schemeClr val="tx1"/>
                </a:buClr>
                <a:buSzPct val="100000"/>
                <a:buFont typeface="Arial" panose="020B0604020202020204" pitchFamily="34" charset="0"/>
                <a:buChar char="•"/>
              </a:pPr>
              <a:r>
                <a:rPr lang="en-US" sz="1800" b="0" i="0" dirty="0">
                  <a:solidFill>
                    <a:schemeClr val="accent4">
                      <a:lumMod val="20000"/>
                      <a:lumOff val="80000"/>
                    </a:schemeClr>
                  </a:solidFill>
                  <a:effectLst/>
                  <a:cs typeface="Arial" panose="020B0604020202020204" pitchFamily="34" charset="0"/>
                </a:rPr>
                <a:t>Durable medical equipment (DME)</a:t>
              </a:r>
            </a:p>
            <a:p>
              <a:pPr marL="285750" indent="-285750">
                <a:spcAft>
                  <a:spcPts val="1200"/>
                </a:spcAft>
                <a:buClr>
                  <a:schemeClr val="tx1"/>
                </a:buClr>
                <a:buSzPct val="100000"/>
                <a:buFont typeface="Arial" panose="020B0604020202020204" pitchFamily="34" charset="0"/>
                <a:buChar char="•"/>
              </a:pPr>
              <a:r>
                <a:rPr lang="en-US" sz="1800" b="0" i="0" dirty="0">
                  <a:solidFill>
                    <a:schemeClr val="accent4">
                      <a:lumMod val="20000"/>
                      <a:lumOff val="80000"/>
                    </a:schemeClr>
                  </a:solidFill>
                  <a:effectLst/>
                  <a:cs typeface="Arial" panose="020B0604020202020204" pitchFamily="34" charset="0"/>
                </a:rPr>
                <a:t>Ambulance services</a:t>
              </a:r>
            </a:p>
            <a:p>
              <a:pPr marL="285750" indent="-285750">
                <a:spcAft>
                  <a:spcPts val="1200"/>
                </a:spcAft>
                <a:buClr>
                  <a:schemeClr val="tx1"/>
                </a:buClr>
                <a:buSzPct val="100000"/>
                <a:buFont typeface="Arial" panose="020B0604020202020204" pitchFamily="34" charset="0"/>
                <a:buChar char="•"/>
              </a:pPr>
              <a:r>
                <a:rPr lang="en-US" sz="1800" b="0" i="0" dirty="0">
                  <a:solidFill>
                    <a:schemeClr val="accent4">
                      <a:lumMod val="20000"/>
                      <a:lumOff val="80000"/>
                    </a:schemeClr>
                  </a:solidFill>
                  <a:effectLst/>
                  <a:cs typeface="Arial" panose="020B0604020202020204" pitchFamily="34" charset="0"/>
                </a:rPr>
                <a:t>Some outpatient services</a:t>
              </a:r>
              <a:endParaRPr lang="en-US" sz="1800" dirty="0">
                <a:solidFill>
                  <a:schemeClr val="accent4">
                    <a:lumMod val="20000"/>
                    <a:lumOff val="80000"/>
                  </a:schemeClr>
                </a:solidFill>
                <a:cs typeface="Arial" panose="020B0604020202020204" pitchFamily="34" charset="0"/>
              </a:endParaRPr>
            </a:p>
          </p:txBody>
        </p:sp>
        <p:grpSp>
          <p:nvGrpSpPr>
            <p:cNvPr id="6" name="Group 5">
              <a:extLst>
                <a:ext uri="{FF2B5EF4-FFF2-40B4-BE49-F238E27FC236}">
                  <a16:creationId xmlns:a16="http://schemas.microsoft.com/office/drawing/2014/main" id="{77C9229F-F5A2-05B4-B63C-CB3512A1EEF8}"/>
                </a:ext>
              </a:extLst>
            </p:cNvPr>
            <p:cNvGrpSpPr/>
            <p:nvPr/>
          </p:nvGrpSpPr>
          <p:grpSpPr>
            <a:xfrm>
              <a:off x="5358829" y="2057251"/>
              <a:ext cx="578579" cy="578579"/>
              <a:chOff x="4993279" y="1472999"/>
              <a:chExt cx="855294" cy="855294"/>
            </a:xfrm>
          </p:grpSpPr>
          <p:sp>
            <p:nvSpPr>
              <p:cNvPr id="7" name="Oval 6">
                <a:extLst>
                  <a:ext uri="{FF2B5EF4-FFF2-40B4-BE49-F238E27FC236}">
                    <a16:creationId xmlns:a16="http://schemas.microsoft.com/office/drawing/2014/main" id="{1DBFC918-0C9B-2201-DF69-E7E408F3D154}"/>
                  </a:ext>
                </a:extLst>
              </p:cNvPr>
              <p:cNvSpPr/>
              <p:nvPr/>
            </p:nvSpPr>
            <p:spPr>
              <a:xfrm>
                <a:off x="4993279" y="1472999"/>
                <a:ext cx="855294" cy="855294"/>
              </a:xfrm>
              <a:prstGeom prst="ellipse">
                <a:avLst/>
              </a:prstGeom>
              <a:solidFill>
                <a:srgbClr val="84B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0" b="1" dirty="0">
                  <a:solidFill>
                    <a:schemeClr val="bg1"/>
                  </a:solidFill>
                </a:endParaRPr>
              </a:p>
            </p:txBody>
          </p:sp>
          <p:sp>
            <p:nvSpPr>
              <p:cNvPr id="8" name="TextBox 7">
                <a:extLst>
                  <a:ext uri="{FF2B5EF4-FFF2-40B4-BE49-F238E27FC236}">
                    <a16:creationId xmlns:a16="http://schemas.microsoft.com/office/drawing/2014/main" id="{5AA8689A-B749-79E0-346B-B227E506C205}"/>
                  </a:ext>
                </a:extLst>
              </p:cNvPr>
              <p:cNvSpPr txBox="1"/>
              <p:nvPr/>
            </p:nvSpPr>
            <p:spPr>
              <a:xfrm>
                <a:off x="5279891" y="1514646"/>
                <a:ext cx="305577" cy="773459"/>
              </a:xfrm>
              <a:prstGeom prst="rect">
                <a:avLst/>
              </a:prstGeom>
              <a:noFill/>
            </p:spPr>
            <p:txBody>
              <a:bodyPr wrap="square">
                <a:spAutoFit/>
              </a:bodyPr>
              <a:lstStyle/>
              <a:p>
                <a:pPr algn="ctr"/>
                <a:r>
                  <a:rPr lang="en-US" sz="2800" b="1" dirty="0">
                    <a:solidFill>
                      <a:schemeClr val="bg1"/>
                    </a:solidFill>
                  </a:rPr>
                  <a:t>B</a:t>
                </a:r>
              </a:p>
            </p:txBody>
          </p:sp>
        </p:grpSp>
        <p:pic>
          <p:nvPicPr>
            <p:cNvPr id="13" name="Picture 12">
              <a:extLst>
                <a:ext uri="{FF2B5EF4-FFF2-40B4-BE49-F238E27FC236}">
                  <a16:creationId xmlns:a16="http://schemas.microsoft.com/office/drawing/2014/main" id="{EA97D500-6BB3-5AE8-D29A-3D10BD4FF3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79738" y="2002396"/>
              <a:ext cx="1170479" cy="1013535"/>
            </a:xfrm>
            <a:prstGeom prst="rect">
              <a:avLst/>
            </a:prstGeom>
          </p:spPr>
        </p:pic>
      </p:grpSp>
      <p:sp>
        <p:nvSpPr>
          <p:cNvPr id="14" name="TextBox 13">
            <a:extLst>
              <a:ext uri="{FF2B5EF4-FFF2-40B4-BE49-F238E27FC236}">
                <a16:creationId xmlns:a16="http://schemas.microsoft.com/office/drawing/2014/main" id="{982D25A9-B048-8F0F-2965-37D6D71CC441}"/>
              </a:ext>
            </a:extLst>
          </p:cNvPr>
          <p:cNvSpPr txBox="1"/>
          <p:nvPr/>
        </p:nvSpPr>
        <p:spPr>
          <a:xfrm>
            <a:off x="8465277" y="2516672"/>
            <a:ext cx="3340643" cy="2523768"/>
          </a:xfrm>
          <a:prstGeom prst="rect">
            <a:avLst/>
          </a:prstGeom>
          <a:noFill/>
        </p:spPr>
        <p:txBody>
          <a:bodyPr wrap="square" rtlCol="0">
            <a:spAutoFit/>
          </a:bodyPr>
          <a:lstStyle/>
          <a:p>
            <a:pPr marL="0" indent="0">
              <a:spcAft>
                <a:spcPts val="1200"/>
              </a:spcAft>
              <a:buClr>
                <a:srgbClr val="7EB2D5"/>
              </a:buClr>
              <a:buSzPct val="100000"/>
              <a:buNone/>
            </a:pPr>
            <a:r>
              <a:rPr lang="en-US" sz="2800" b="1" dirty="0">
                <a:solidFill>
                  <a:schemeClr val="accent3"/>
                </a:solidFill>
                <a:cs typeface="Arial" panose="020B0604020202020204" pitchFamily="34" charset="0"/>
              </a:rPr>
              <a:t>Not Covered </a:t>
            </a:r>
          </a:p>
          <a:p>
            <a:pPr marL="285750" indent="-285750">
              <a:spcAft>
                <a:spcPts val="1200"/>
              </a:spcAft>
              <a:buClr>
                <a:schemeClr val="tx1"/>
              </a:buClr>
              <a:buSzPct val="100000"/>
              <a:buFont typeface="Arial" panose="020B0604020202020204" pitchFamily="34" charset="0"/>
              <a:buChar char="•"/>
            </a:pPr>
            <a:r>
              <a:rPr lang="en-US" sz="1800" dirty="0">
                <a:solidFill>
                  <a:schemeClr val="accent4">
                    <a:lumMod val="20000"/>
                    <a:lumOff val="80000"/>
                  </a:schemeClr>
                </a:solidFill>
                <a:cs typeface="Arial" panose="020B0604020202020204" pitchFamily="34" charset="0"/>
              </a:rPr>
              <a:t>Dental care</a:t>
            </a:r>
          </a:p>
          <a:p>
            <a:pPr marL="285750" indent="-285750">
              <a:spcAft>
                <a:spcPts val="1200"/>
              </a:spcAft>
              <a:buClr>
                <a:schemeClr val="tx1"/>
              </a:buClr>
              <a:buSzPct val="100000"/>
              <a:buFont typeface="Arial" panose="020B0604020202020204" pitchFamily="34" charset="0"/>
              <a:buChar char="•"/>
            </a:pPr>
            <a:r>
              <a:rPr lang="en-US" sz="1800" dirty="0">
                <a:solidFill>
                  <a:schemeClr val="accent4">
                    <a:lumMod val="20000"/>
                    <a:lumOff val="80000"/>
                  </a:schemeClr>
                </a:solidFill>
                <a:cs typeface="Arial" panose="020B0604020202020204" pitchFamily="34" charset="0"/>
              </a:rPr>
              <a:t>Vision</a:t>
            </a:r>
          </a:p>
          <a:p>
            <a:pPr marL="285750" indent="-285750">
              <a:spcAft>
                <a:spcPts val="1200"/>
              </a:spcAft>
              <a:buClr>
                <a:schemeClr val="tx1"/>
              </a:buClr>
              <a:buSzPct val="100000"/>
              <a:buFont typeface="Arial" panose="020B0604020202020204" pitchFamily="34" charset="0"/>
              <a:buChar char="•"/>
            </a:pPr>
            <a:r>
              <a:rPr lang="en-US" sz="1800" dirty="0">
                <a:solidFill>
                  <a:schemeClr val="accent4">
                    <a:lumMod val="20000"/>
                    <a:lumOff val="80000"/>
                  </a:schemeClr>
                </a:solidFill>
                <a:cs typeface="Arial" panose="020B0604020202020204" pitchFamily="34" charset="0"/>
              </a:rPr>
              <a:t>Hearing care, hearing aids</a:t>
            </a:r>
          </a:p>
          <a:p>
            <a:pPr marL="285750" indent="-285750">
              <a:spcAft>
                <a:spcPts val="1200"/>
              </a:spcAft>
              <a:buClr>
                <a:schemeClr val="tx1"/>
              </a:buClr>
              <a:buSzPct val="100000"/>
              <a:buFont typeface="Arial" panose="020B0604020202020204" pitchFamily="34" charset="0"/>
              <a:buChar char="•"/>
            </a:pPr>
            <a:r>
              <a:rPr lang="en-US" dirty="0">
                <a:solidFill>
                  <a:schemeClr val="accent4">
                    <a:lumMod val="20000"/>
                    <a:lumOff val="80000"/>
                  </a:schemeClr>
                </a:solidFill>
                <a:cs typeface="Arial" panose="020B0604020202020204" pitchFamily="34" charset="0"/>
              </a:rPr>
              <a:t>Long-term custodial services, e.g., nursing homes</a:t>
            </a:r>
          </a:p>
        </p:txBody>
      </p:sp>
      <p:sp>
        <p:nvSpPr>
          <p:cNvPr id="15" name="Slide Number Placeholder 14">
            <a:extLst>
              <a:ext uri="{FF2B5EF4-FFF2-40B4-BE49-F238E27FC236}">
                <a16:creationId xmlns:a16="http://schemas.microsoft.com/office/drawing/2014/main" id="{83523800-9192-05BC-1873-3EC2B6D83729}"/>
              </a:ext>
            </a:extLst>
          </p:cNvPr>
          <p:cNvSpPr>
            <a:spLocks noGrp="1"/>
          </p:cNvSpPr>
          <p:nvPr>
            <p:ph type="sldNum" sz="quarter" idx="12"/>
          </p:nvPr>
        </p:nvSpPr>
        <p:spPr/>
        <p:txBody>
          <a:bodyPr/>
          <a:lstStyle/>
          <a:p>
            <a:fld id="{799DC4A8-1FD6-4A87-8072-823973D663D7}" type="slidenum">
              <a:rPr lang="en-US" smtClean="0"/>
              <a:t>4</a:t>
            </a:fld>
            <a:endParaRPr lang="en-US"/>
          </a:p>
        </p:txBody>
      </p:sp>
    </p:spTree>
    <p:extLst>
      <p:ext uri="{BB962C8B-B14F-4D97-AF65-F5344CB8AC3E}">
        <p14:creationId xmlns:p14="http://schemas.microsoft.com/office/powerpoint/2010/main" val="134567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Provider Patient Sharing Patterns</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6200000">
            <a:off x="3747980" y="1806826"/>
            <a:ext cx="4443213" cy="421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74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bwMode="auto">
          <a:xfrm>
            <a:off x="2690841" y="921114"/>
            <a:ext cx="6031147" cy="603114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314" name="Title 2"/>
          <p:cNvSpPr>
            <a:spLocks noGrp="1"/>
          </p:cNvSpPr>
          <p:nvPr>
            <p:ph type="title"/>
          </p:nvPr>
        </p:nvSpPr>
        <p:spPr>
          <a:xfrm>
            <a:off x="1746251" y="1"/>
            <a:ext cx="8691563" cy="862013"/>
          </a:xfrm>
          <a:noFill/>
        </p:spPr>
        <p:txBody>
          <a:bodyPr vert="horz" wrap="square" lIns="91440" tIns="45720" rIns="91440" bIns="45720" numCol="1" rtlCol="0" anchor="ctr" compatLnSpc="1">
            <a:prstTxWarp prst="textNoShape">
              <a:avLst/>
            </a:prstTxWarp>
            <a:normAutofit/>
          </a:bodyPr>
          <a:lstStyle/>
          <a:p>
            <a:r>
              <a:rPr lang="en-US" sz="2800" dirty="0">
                <a:solidFill>
                  <a:schemeClr val="tx1"/>
                </a:solidFill>
                <a:latin typeface="Arial" pitchFamily="34" charset="0"/>
              </a:rPr>
              <a:t>UPMC PCP – Specialist Network 	</a:t>
            </a:r>
          </a:p>
        </p:txBody>
      </p:sp>
      <p:sp>
        <p:nvSpPr>
          <p:cNvPr id="2" name="Rectangle 1"/>
          <p:cNvSpPr/>
          <p:nvPr/>
        </p:nvSpPr>
        <p:spPr>
          <a:xfrm>
            <a:off x="5305586" y="938486"/>
            <a:ext cx="926601" cy="865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Connector 3"/>
          <p:cNvCxnSpPr/>
          <p:nvPr/>
        </p:nvCxnSpPr>
        <p:spPr>
          <a:xfrm flipH="1">
            <a:off x="2710893" y="938486"/>
            <a:ext cx="2594692" cy="43291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081397" y="1595339"/>
            <a:ext cx="1646491" cy="50019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232187" y="938486"/>
            <a:ext cx="2180313" cy="4329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6417826" y="4549597"/>
            <a:ext cx="378569" cy="307780"/>
          </a:xfrm>
          <a:prstGeom prst="roundRect">
            <a:avLst/>
          </a:prstGeom>
          <a:solidFill>
            <a:srgbClr val="BFBFB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971800" y="1346458"/>
            <a:ext cx="5701606" cy="5225914"/>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p:cNvGrpSpPr/>
          <p:nvPr/>
        </p:nvGrpSpPr>
        <p:grpSpPr>
          <a:xfrm>
            <a:off x="4169629" y="1371405"/>
            <a:ext cx="3403858" cy="5039415"/>
            <a:chOff x="5190135" y="883344"/>
            <a:chExt cx="3920044" cy="5803628"/>
          </a:xfrm>
        </p:grpSpPr>
        <p:pic>
          <p:nvPicPr>
            <p:cNvPr id="22" name="Picture 2" descr="C:\Users\hilbertjp\Public_Files\Projects\Provider Network\Slides\Bedford [Orig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1762" y="883344"/>
              <a:ext cx="3628417" cy="580362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190135" y="1830874"/>
              <a:ext cx="2339370" cy="460786"/>
            </a:xfrm>
            <a:prstGeom prst="rect">
              <a:avLst/>
            </a:prstGeom>
          </p:spPr>
          <p:txBody>
            <a:bodyPr wrap="none">
              <a:spAutoFit/>
            </a:bodyPr>
            <a:lstStyle/>
            <a:p>
              <a:r>
                <a:rPr lang="en-US" sz="2000" dirty="0"/>
                <a:t>Hospital A	</a:t>
              </a:r>
            </a:p>
          </p:txBody>
        </p:sp>
        <p:sp>
          <p:nvSpPr>
            <p:cNvPr id="24" name="Rectangle 23"/>
            <p:cNvSpPr/>
            <p:nvPr/>
          </p:nvSpPr>
          <p:spPr>
            <a:xfrm>
              <a:off x="6125014" y="3855184"/>
              <a:ext cx="1425628" cy="460786"/>
            </a:xfrm>
            <a:prstGeom prst="rect">
              <a:avLst/>
            </a:prstGeom>
          </p:spPr>
          <p:txBody>
            <a:bodyPr wrap="none">
              <a:spAutoFit/>
            </a:bodyPr>
            <a:lstStyle/>
            <a:p>
              <a:r>
                <a:rPr lang="en-US" sz="2000" dirty="0"/>
                <a:t>Hospital B</a:t>
              </a:r>
            </a:p>
          </p:txBody>
        </p:sp>
        <p:sp>
          <p:nvSpPr>
            <p:cNvPr id="25" name="Rectangle 24"/>
            <p:cNvSpPr/>
            <p:nvPr/>
          </p:nvSpPr>
          <p:spPr>
            <a:xfrm>
              <a:off x="5767459" y="5637060"/>
              <a:ext cx="1421936" cy="460786"/>
            </a:xfrm>
            <a:prstGeom prst="rect">
              <a:avLst/>
            </a:prstGeom>
          </p:spPr>
          <p:txBody>
            <a:bodyPr wrap="none">
              <a:spAutoFit/>
            </a:bodyPr>
            <a:lstStyle/>
            <a:p>
              <a:r>
                <a:rPr lang="en-US" sz="2000" dirty="0"/>
                <a:t>Hospital C</a:t>
              </a:r>
            </a:p>
          </p:txBody>
        </p:sp>
      </p:grpSp>
    </p:spTree>
    <p:extLst>
      <p:ext uri="{BB962C8B-B14F-4D97-AF65-F5344CB8AC3E}">
        <p14:creationId xmlns:p14="http://schemas.microsoft.com/office/powerpoint/2010/main" val="318089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 name="Title 2"/>
          <p:cNvSpPr txBox="1">
            <a:spLocks/>
          </p:cNvSpPr>
          <p:nvPr/>
        </p:nvSpPr>
        <p:spPr bwMode="auto">
          <a:xfrm>
            <a:off x="1746251" y="11113"/>
            <a:ext cx="8691563" cy="8620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1" fontAlgn="base" hangingPunct="1">
              <a:lnSpc>
                <a:spcPts val="2775"/>
              </a:lnSpc>
              <a:spcBef>
                <a:spcPct val="0"/>
              </a:spcBef>
              <a:spcAft>
                <a:spcPct val="0"/>
              </a:spcAft>
              <a:defRPr sz="2400" b="1">
                <a:solidFill>
                  <a:schemeClr val="bg1"/>
                </a:solidFill>
                <a:latin typeface="Arial"/>
                <a:ea typeface="ヒラギノ角ゴ Pro W3" charset="-128"/>
                <a:cs typeface="Arial"/>
              </a:defRPr>
            </a:lvl1pPr>
            <a:lvl2pPr algn="l" rtl="0" eaLnBrk="1" fontAlgn="base" hangingPunct="1">
              <a:lnSpc>
                <a:spcPts val="2775"/>
              </a:lnSpc>
              <a:spcBef>
                <a:spcPct val="0"/>
              </a:spcBef>
              <a:spcAft>
                <a:spcPct val="0"/>
              </a:spcAft>
              <a:defRPr sz="2400" b="1">
                <a:solidFill>
                  <a:schemeClr val="bg1"/>
                </a:solidFill>
                <a:latin typeface="Arial" pitchFamily="-108" charset="0"/>
                <a:ea typeface="ヒラギノ角ゴ Pro W3" charset="-128"/>
                <a:cs typeface="Arial" pitchFamily="-108" charset="0"/>
              </a:defRPr>
            </a:lvl2pPr>
            <a:lvl3pPr algn="l" rtl="0" eaLnBrk="1" fontAlgn="base" hangingPunct="1">
              <a:lnSpc>
                <a:spcPts val="2775"/>
              </a:lnSpc>
              <a:spcBef>
                <a:spcPct val="0"/>
              </a:spcBef>
              <a:spcAft>
                <a:spcPct val="0"/>
              </a:spcAft>
              <a:defRPr sz="2400" b="1">
                <a:solidFill>
                  <a:schemeClr val="bg1"/>
                </a:solidFill>
                <a:latin typeface="Arial" pitchFamily="-108" charset="0"/>
                <a:ea typeface="ヒラギノ角ゴ Pro W3" charset="-128"/>
                <a:cs typeface="Arial" pitchFamily="-108" charset="0"/>
              </a:defRPr>
            </a:lvl3pPr>
            <a:lvl4pPr algn="l" rtl="0" eaLnBrk="1" fontAlgn="base" hangingPunct="1">
              <a:lnSpc>
                <a:spcPts val="2775"/>
              </a:lnSpc>
              <a:spcBef>
                <a:spcPct val="0"/>
              </a:spcBef>
              <a:spcAft>
                <a:spcPct val="0"/>
              </a:spcAft>
              <a:defRPr sz="2400" b="1">
                <a:solidFill>
                  <a:schemeClr val="bg1"/>
                </a:solidFill>
                <a:latin typeface="Arial" pitchFamily="-108" charset="0"/>
                <a:ea typeface="ヒラギノ角ゴ Pro W3" charset="-128"/>
                <a:cs typeface="Arial" pitchFamily="-108" charset="0"/>
              </a:defRPr>
            </a:lvl4pPr>
            <a:lvl5pPr algn="l" rtl="0" eaLnBrk="1" fontAlgn="base" hangingPunct="1">
              <a:lnSpc>
                <a:spcPts val="2775"/>
              </a:lnSpc>
              <a:spcBef>
                <a:spcPct val="0"/>
              </a:spcBef>
              <a:spcAft>
                <a:spcPct val="0"/>
              </a:spcAft>
              <a:defRPr sz="2400" b="1">
                <a:solidFill>
                  <a:schemeClr val="bg1"/>
                </a:solidFill>
                <a:latin typeface="Arial" pitchFamily="-108" charset="0"/>
                <a:ea typeface="ヒラギノ角ゴ Pro W3" charset="-128"/>
                <a:cs typeface="Arial" pitchFamily="-108" charset="0"/>
              </a:defRPr>
            </a:lvl5pPr>
            <a:lvl6pPr marL="457200" algn="ctr" rtl="0" eaLnBrk="1" fontAlgn="base" hangingPunct="1">
              <a:spcBef>
                <a:spcPct val="0"/>
              </a:spcBef>
              <a:spcAft>
                <a:spcPct val="0"/>
              </a:spcAft>
              <a:defRPr sz="4000">
                <a:solidFill>
                  <a:schemeClr val="bg1"/>
                </a:solidFill>
                <a:latin typeface="Helvetica" pitchFamily="34" charset="0"/>
              </a:defRPr>
            </a:lvl6pPr>
            <a:lvl7pPr marL="914400" algn="ctr" rtl="0" eaLnBrk="1" fontAlgn="base" hangingPunct="1">
              <a:spcBef>
                <a:spcPct val="0"/>
              </a:spcBef>
              <a:spcAft>
                <a:spcPct val="0"/>
              </a:spcAft>
              <a:defRPr sz="4000">
                <a:solidFill>
                  <a:schemeClr val="bg1"/>
                </a:solidFill>
                <a:latin typeface="Helvetica" pitchFamily="34" charset="0"/>
              </a:defRPr>
            </a:lvl7pPr>
            <a:lvl8pPr marL="1371600" algn="ctr" rtl="0" eaLnBrk="1" fontAlgn="base" hangingPunct="1">
              <a:spcBef>
                <a:spcPct val="0"/>
              </a:spcBef>
              <a:spcAft>
                <a:spcPct val="0"/>
              </a:spcAft>
              <a:defRPr sz="4000">
                <a:solidFill>
                  <a:schemeClr val="bg1"/>
                </a:solidFill>
                <a:latin typeface="Helvetica" pitchFamily="34" charset="0"/>
              </a:defRPr>
            </a:lvl8pPr>
            <a:lvl9pPr marL="1828800" algn="ctr" rtl="0" eaLnBrk="1" fontAlgn="base" hangingPunct="1">
              <a:spcBef>
                <a:spcPct val="0"/>
              </a:spcBef>
              <a:spcAft>
                <a:spcPct val="0"/>
              </a:spcAft>
              <a:defRPr sz="4000">
                <a:solidFill>
                  <a:schemeClr val="bg1"/>
                </a:solidFill>
                <a:latin typeface="Helvetica" pitchFamily="34" charset="0"/>
              </a:defRPr>
            </a:lvl9pPr>
          </a:lstStyle>
          <a:p>
            <a:pPr>
              <a:defRPr/>
            </a:pPr>
            <a:r>
              <a:rPr lang="en-US" kern="0" dirty="0"/>
              <a:t>Division of Health Economics (DOHE)</a:t>
            </a:r>
            <a:endParaRPr lang="en-US" altLang="en-US" kern="0" dirty="0"/>
          </a:p>
        </p:txBody>
      </p:sp>
      <p:sp>
        <p:nvSpPr>
          <p:cNvPr id="5" name="TextBox 35"/>
          <p:cNvSpPr txBox="1"/>
          <p:nvPr/>
        </p:nvSpPr>
        <p:spPr>
          <a:xfrm>
            <a:off x="1600200" y="152401"/>
            <a:ext cx="9144000" cy="434647"/>
          </a:xfrm>
          <a:prstGeom prst="rect">
            <a:avLst/>
          </a:prstGeom>
          <a:solidFill>
            <a:srgbClr val="511540"/>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b="1" dirty="0">
                <a:solidFill>
                  <a:schemeClr val="bg1"/>
                </a:solidFill>
                <a:cs typeface="Arial" pitchFamily="34" charset="0"/>
              </a:rPr>
              <a:t>Topology of Disease – Regional Population Health</a:t>
            </a:r>
          </a:p>
        </p:txBody>
      </p:sp>
      <p:grpSp>
        <p:nvGrpSpPr>
          <p:cNvPr id="17" name="Group 16"/>
          <p:cNvGrpSpPr/>
          <p:nvPr/>
        </p:nvGrpSpPr>
        <p:grpSpPr>
          <a:xfrm>
            <a:off x="2971800" y="1066801"/>
            <a:ext cx="5943600" cy="4821117"/>
            <a:chOff x="222250" y="1494947"/>
            <a:chExt cx="4121150" cy="4067653"/>
          </a:xfrm>
        </p:grpSpPr>
        <p:pic>
          <p:nvPicPr>
            <p:cNvPr id="7" name="Picture 6"/>
            <p:cNvPicPr>
              <a:picLocks noChangeAspect="1"/>
            </p:cNvPicPr>
            <p:nvPr/>
          </p:nvPicPr>
          <p:blipFill>
            <a:blip r:embed="rId3"/>
            <a:stretch>
              <a:fillRect/>
            </a:stretch>
          </p:blipFill>
          <p:spPr>
            <a:xfrm>
              <a:off x="222250" y="1524000"/>
              <a:ext cx="3832128" cy="4038600"/>
            </a:xfrm>
            <a:prstGeom prst="rect">
              <a:avLst/>
            </a:prstGeom>
          </p:spPr>
        </p:pic>
        <p:sp>
          <p:nvSpPr>
            <p:cNvPr id="8" name="TextBox 7"/>
            <p:cNvSpPr txBox="1"/>
            <p:nvPr/>
          </p:nvSpPr>
          <p:spPr>
            <a:xfrm>
              <a:off x="2438400" y="1494947"/>
              <a:ext cx="1219200" cy="207741"/>
            </a:xfrm>
            <a:prstGeom prst="rect">
              <a:avLst/>
            </a:prstGeom>
            <a:solidFill>
              <a:schemeClr val="bg1"/>
            </a:solidFill>
          </p:spPr>
          <p:txBody>
            <a:bodyPr wrap="square" rtlCol="0">
              <a:spAutoFit/>
            </a:bodyPr>
            <a:lstStyle/>
            <a:p>
              <a:r>
                <a:rPr lang="en-US" sz="1000" dirty="0"/>
                <a:t>Geographic Sectors</a:t>
              </a:r>
            </a:p>
          </p:txBody>
        </p:sp>
        <p:sp>
          <p:nvSpPr>
            <p:cNvPr id="10" name="TextBox 9"/>
            <p:cNvSpPr txBox="1"/>
            <p:nvPr/>
          </p:nvSpPr>
          <p:spPr>
            <a:xfrm>
              <a:off x="2438400" y="1695215"/>
              <a:ext cx="1905000" cy="207741"/>
            </a:xfrm>
            <a:prstGeom prst="rect">
              <a:avLst/>
            </a:prstGeom>
            <a:solidFill>
              <a:schemeClr val="bg1"/>
            </a:solidFill>
          </p:spPr>
          <p:txBody>
            <a:bodyPr wrap="square" rtlCol="0">
              <a:spAutoFit/>
            </a:bodyPr>
            <a:lstStyle/>
            <a:p>
              <a:r>
                <a:rPr lang="en-US" sz="1000" dirty="0"/>
                <a:t>Western PA Cities 10,000+ Pop</a:t>
              </a:r>
            </a:p>
          </p:txBody>
        </p:sp>
      </p:grpSp>
      <p:sp>
        <p:nvSpPr>
          <p:cNvPr id="3" name="Rectangle 2"/>
          <p:cNvSpPr/>
          <p:nvPr/>
        </p:nvSpPr>
        <p:spPr>
          <a:xfrm>
            <a:off x="5562600" y="1146594"/>
            <a:ext cx="2438400" cy="424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9632FA9-5660-4639-B65C-236C92EF9C75}"/>
              </a:ext>
            </a:extLst>
          </p:cNvPr>
          <p:cNvSpPr>
            <a:spLocks noGrp="1"/>
          </p:cNvSpPr>
          <p:nvPr>
            <p:ph type="sldNum" sz="quarter" idx="10"/>
          </p:nvPr>
        </p:nvSpPr>
        <p:spPr/>
        <p:txBody>
          <a:bodyPr/>
          <a:lstStyle/>
          <a:p>
            <a:fld id="{2B893619-3B62-4D1B-9716-337A53A1F12B}" type="slidenum">
              <a:rPr lang="en-US" smtClean="0">
                <a:solidFill>
                  <a:srgbClr val="FFFFFF"/>
                </a:solidFill>
              </a:rPr>
              <a:pPr/>
              <a:t>42</a:t>
            </a:fld>
            <a:endParaRPr lang="en-US" dirty="0">
              <a:solidFill>
                <a:srgbClr val="FFFFFF"/>
              </a:solidFill>
            </a:endParaRPr>
          </a:p>
        </p:txBody>
      </p:sp>
    </p:spTree>
    <p:extLst>
      <p:ext uri="{BB962C8B-B14F-4D97-AF65-F5344CB8AC3E}">
        <p14:creationId xmlns:p14="http://schemas.microsoft.com/office/powerpoint/2010/main" val="680486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Understanding the depth of chronic illness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012" y="1447800"/>
            <a:ext cx="9077291" cy="38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776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chemeClr val="tx1"/>
                </a:solidFill>
              </a:rPr>
              <a:t>UPMC Hospitals and Catchment Areas within Geographic Regions</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527048"/>
            <a:ext cx="6838858" cy="5284572"/>
          </a:xfrm>
        </p:spPr>
      </p:pic>
      <p:pic>
        <p:nvPicPr>
          <p:cNvPr id="8" name="Content Placeholder 15"/>
          <p:cNvPicPr>
            <a:picLocks noChangeAspect="1"/>
          </p:cNvPicPr>
          <p:nvPr/>
        </p:nvPicPr>
        <p:blipFill rotWithShape="1">
          <a:blip r:embed="rId3">
            <a:extLst>
              <a:ext uri="{28A0092B-C50C-407E-A947-70E740481C1C}">
                <a14:useLocalDpi xmlns:a14="http://schemas.microsoft.com/office/drawing/2010/main" val="0"/>
              </a:ext>
            </a:extLst>
          </a:blip>
          <a:srcRect l="-1" t="1" r="73458" b="83836"/>
          <a:stretch/>
        </p:blipFill>
        <p:spPr>
          <a:xfrm>
            <a:off x="8317992" y="4800600"/>
            <a:ext cx="2269048" cy="1067682"/>
          </a:xfrm>
          <a:prstGeom prst="rect">
            <a:avLst/>
          </a:prstGeom>
        </p:spPr>
      </p:pic>
      <p:sp>
        <p:nvSpPr>
          <p:cNvPr id="3" name="Slide Number Placeholder 2">
            <a:extLst>
              <a:ext uri="{FF2B5EF4-FFF2-40B4-BE49-F238E27FC236}">
                <a16:creationId xmlns:a16="http://schemas.microsoft.com/office/drawing/2014/main" id="{04BA4C4F-35CC-439C-85EF-7D4EF8BDA021}"/>
              </a:ext>
            </a:extLst>
          </p:cNvPr>
          <p:cNvSpPr>
            <a:spLocks noGrp="1"/>
          </p:cNvSpPr>
          <p:nvPr>
            <p:ph type="sldNum" sz="quarter" idx="10"/>
          </p:nvPr>
        </p:nvSpPr>
        <p:spPr/>
        <p:txBody>
          <a:bodyPr/>
          <a:lstStyle/>
          <a:p>
            <a:fld id="{179ED773-E6D4-4696-98AF-77070F143CEF}" type="slidenum">
              <a:rPr lang="en-US" smtClean="0">
                <a:solidFill>
                  <a:schemeClr val="tx1"/>
                </a:solidFill>
              </a:rPr>
              <a:pPr/>
              <a:t>44</a:t>
            </a:fld>
            <a:endParaRPr lang="en-US" dirty="0">
              <a:solidFill>
                <a:schemeClr val="tx1"/>
              </a:solidFill>
            </a:endParaRPr>
          </a:p>
        </p:txBody>
      </p:sp>
    </p:spTree>
    <p:extLst>
      <p:ext uri="{BB962C8B-B14F-4D97-AF65-F5344CB8AC3E}">
        <p14:creationId xmlns:p14="http://schemas.microsoft.com/office/powerpoint/2010/main" val="4254454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chemeClr val="tx1"/>
                </a:solidFill>
              </a:rPr>
              <a:t>All Hospitals and Catchment Areas within Geographic Regions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524000"/>
            <a:ext cx="6838858" cy="5284572"/>
          </a:xfrm>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 t="1" r="73457" b="71713"/>
          <a:stretch/>
        </p:blipFill>
        <p:spPr>
          <a:xfrm>
            <a:off x="8317992" y="4800601"/>
            <a:ext cx="2269734" cy="1868987"/>
          </a:xfrm>
          <a:prstGeom prst="rect">
            <a:avLst/>
          </a:prstGeom>
        </p:spPr>
      </p:pic>
      <p:sp>
        <p:nvSpPr>
          <p:cNvPr id="3" name="Slide Number Placeholder 2">
            <a:extLst>
              <a:ext uri="{FF2B5EF4-FFF2-40B4-BE49-F238E27FC236}">
                <a16:creationId xmlns:a16="http://schemas.microsoft.com/office/drawing/2014/main" id="{37D73C37-069A-4CC5-B5EE-37EE989BA5F4}"/>
              </a:ext>
            </a:extLst>
          </p:cNvPr>
          <p:cNvSpPr>
            <a:spLocks noGrp="1"/>
          </p:cNvSpPr>
          <p:nvPr>
            <p:ph type="sldNum" sz="quarter" idx="10"/>
          </p:nvPr>
        </p:nvSpPr>
        <p:spPr/>
        <p:txBody>
          <a:bodyPr/>
          <a:lstStyle/>
          <a:p>
            <a:fld id="{179ED773-E6D4-4696-98AF-77070F143CEF}" type="slidenum">
              <a:rPr lang="en-US" smtClean="0">
                <a:solidFill>
                  <a:schemeClr val="tx1"/>
                </a:solidFill>
              </a:rPr>
              <a:pPr/>
              <a:t>45</a:t>
            </a:fld>
            <a:endParaRPr lang="en-US" dirty="0">
              <a:solidFill>
                <a:schemeClr val="tx1"/>
              </a:solidFill>
            </a:endParaRPr>
          </a:p>
        </p:txBody>
      </p:sp>
    </p:spTree>
    <p:extLst>
      <p:ext uri="{BB962C8B-B14F-4D97-AF65-F5344CB8AC3E}">
        <p14:creationId xmlns:p14="http://schemas.microsoft.com/office/powerpoint/2010/main" val="411847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chemeClr val="tx1"/>
                </a:solidFill>
              </a:rPr>
              <a:t>UPMC PCPs</a:t>
            </a:r>
            <a:br>
              <a:rPr lang="en-US" dirty="0">
                <a:solidFill>
                  <a:schemeClr val="tx1"/>
                </a:solidFill>
              </a:rPr>
            </a:br>
            <a:r>
              <a:rPr lang="en-US" dirty="0">
                <a:solidFill>
                  <a:schemeClr val="tx1"/>
                </a:solidFill>
              </a:rPr>
              <a:t>within Geographic Regions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527048"/>
            <a:ext cx="6838858" cy="5284572"/>
          </a:xfrm>
        </p:spPr>
      </p:pic>
      <p:pic>
        <p:nvPicPr>
          <p:cNvPr id="7" name="Content Placeholder 21"/>
          <p:cNvPicPr>
            <a:picLocks noChangeAspect="1"/>
          </p:cNvPicPr>
          <p:nvPr/>
        </p:nvPicPr>
        <p:blipFill rotWithShape="1">
          <a:blip r:embed="rId3">
            <a:extLst>
              <a:ext uri="{28A0092B-C50C-407E-A947-70E740481C1C}">
                <a14:useLocalDpi xmlns:a14="http://schemas.microsoft.com/office/drawing/2010/main" val="0"/>
              </a:ext>
            </a:extLst>
          </a:blip>
          <a:srcRect l="-1" t="1" r="81265" b="91918"/>
          <a:stretch/>
        </p:blipFill>
        <p:spPr>
          <a:xfrm>
            <a:off x="8317992" y="4800600"/>
            <a:ext cx="1601660" cy="533808"/>
          </a:xfrm>
          <a:prstGeom prst="rect">
            <a:avLst/>
          </a:prstGeom>
        </p:spPr>
      </p:pic>
    </p:spTree>
    <p:extLst>
      <p:ext uri="{BB962C8B-B14F-4D97-AF65-F5344CB8AC3E}">
        <p14:creationId xmlns:p14="http://schemas.microsoft.com/office/powerpoint/2010/main" val="313964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solidFill>
                  <a:schemeClr val="tx1"/>
                </a:solidFill>
              </a:rPr>
              <a:t>NonUPMC</a:t>
            </a:r>
            <a:r>
              <a:rPr lang="en-US" dirty="0">
                <a:solidFill>
                  <a:schemeClr val="tx1"/>
                </a:solidFill>
              </a:rPr>
              <a:t> PCPs</a:t>
            </a:r>
            <a:br>
              <a:rPr lang="en-US" dirty="0">
                <a:solidFill>
                  <a:schemeClr val="tx1"/>
                </a:solidFill>
              </a:rPr>
            </a:br>
            <a:r>
              <a:rPr lang="en-US" dirty="0">
                <a:solidFill>
                  <a:schemeClr val="tx1"/>
                </a:solidFill>
              </a:rPr>
              <a:t>within Geographic Regions</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527048"/>
            <a:ext cx="6838858" cy="5284572"/>
          </a:xfrm>
        </p:spPr>
      </p:pic>
      <p:pic>
        <p:nvPicPr>
          <p:cNvPr id="8" name="Content Placeholder 23"/>
          <p:cNvPicPr>
            <a:picLocks noChangeAspect="1"/>
          </p:cNvPicPr>
          <p:nvPr/>
        </p:nvPicPr>
        <p:blipFill rotWithShape="1">
          <a:blip r:embed="rId3">
            <a:extLst>
              <a:ext uri="{28A0092B-C50C-407E-A947-70E740481C1C}">
                <a14:useLocalDpi xmlns:a14="http://schemas.microsoft.com/office/drawing/2010/main" val="0"/>
              </a:ext>
            </a:extLst>
          </a:blip>
          <a:srcRect l="-1" t="1" r="79704" b="91918"/>
          <a:stretch/>
        </p:blipFill>
        <p:spPr>
          <a:xfrm>
            <a:off x="8317992" y="4800600"/>
            <a:ext cx="1735104" cy="533808"/>
          </a:xfrm>
          <a:prstGeom prst="rect">
            <a:avLst/>
          </a:prstGeom>
        </p:spPr>
      </p:pic>
    </p:spTree>
    <p:extLst>
      <p:ext uri="{BB962C8B-B14F-4D97-AF65-F5344CB8AC3E}">
        <p14:creationId xmlns:p14="http://schemas.microsoft.com/office/powerpoint/2010/main" val="2123706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456D0F-FB5F-4628-BF56-015F76031A2B}"/>
              </a:ext>
            </a:extLst>
          </p:cNvPr>
          <p:cNvPicPr>
            <a:picLocks noChangeAspect="1"/>
          </p:cNvPicPr>
          <p:nvPr/>
        </p:nvPicPr>
        <p:blipFill rotWithShape="1">
          <a:blip r:embed="rId2"/>
          <a:srcRect t="3656" b="7400"/>
          <a:stretch/>
        </p:blipFill>
        <p:spPr>
          <a:xfrm>
            <a:off x="2977405" y="1701800"/>
            <a:ext cx="5774391" cy="3968750"/>
          </a:xfrm>
          <a:prstGeom prst="rect">
            <a:avLst/>
          </a:prstGeom>
        </p:spPr>
      </p:pic>
      <p:sp>
        <p:nvSpPr>
          <p:cNvPr id="11" name="Oval 10">
            <a:extLst>
              <a:ext uri="{FF2B5EF4-FFF2-40B4-BE49-F238E27FC236}">
                <a16:creationId xmlns:a16="http://schemas.microsoft.com/office/drawing/2014/main" id="{36C1D8F5-F304-450C-91F1-55C36A5B2F77}"/>
              </a:ext>
            </a:extLst>
          </p:cNvPr>
          <p:cNvSpPr/>
          <p:nvPr/>
        </p:nvSpPr>
        <p:spPr>
          <a:xfrm>
            <a:off x="3702050" y="4466097"/>
            <a:ext cx="960120" cy="960120"/>
          </a:xfrm>
          <a:prstGeom prst="ellipse">
            <a:avLst/>
          </a:prstGeom>
          <a:noFill/>
          <a:ln>
            <a:solidFill>
              <a:srgbClr val="979A9B"/>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08AA433C-49F8-431F-9FEB-D378FEF631FC}"/>
              </a:ext>
            </a:extLst>
          </p:cNvPr>
          <p:cNvSpPr txBox="1"/>
          <p:nvPr/>
        </p:nvSpPr>
        <p:spPr>
          <a:xfrm>
            <a:off x="4645548" y="4964008"/>
            <a:ext cx="2025650" cy="276999"/>
          </a:xfrm>
          <a:prstGeom prst="rect">
            <a:avLst/>
          </a:prstGeom>
        </p:spPr>
        <p:txBody>
          <a:bodyPr vert="horz" wrap="square" rtlCol="0">
            <a:spAutoFit/>
          </a:bodyPr>
          <a:lstStyle/>
          <a:p>
            <a:r>
              <a:rPr lang="en-US" sz="1200" b="1" dirty="0">
                <a:latin typeface="+mj-lt"/>
              </a:rPr>
              <a:t>Johnstown</a:t>
            </a:r>
          </a:p>
        </p:txBody>
      </p:sp>
      <p:sp>
        <p:nvSpPr>
          <p:cNvPr id="4" name="Title 1">
            <a:extLst>
              <a:ext uri="{FF2B5EF4-FFF2-40B4-BE49-F238E27FC236}">
                <a16:creationId xmlns:a16="http://schemas.microsoft.com/office/drawing/2014/main" id="{B26F3694-2394-43B3-8C82-C1D0199C3E65}"/>
              </a:ext>
            </a:extLst>
          </p:cNvPr>
          <p:cNvSpPr>
            <a:spLocks noGrp="1"/>
          </p:cNvSpPr>
          <p:nvPr>
            <p:ph type="title"/>
          </p:nvPr>
        </p:nvSpPr>
        <p:spPr/>
        <p:txBody>
          <a:bodyPr/>
          <a:lstStyle/>
          <a:p>
            <a:r>
              <a:rPr lang="en-US" sz="2800" dirty="0">
                <a:solidFill>
                  <a:schemeClr val="tx1"/>
                </a:solidFill>
              </a:rPr>
              <a:t>Provider sites in Lead Hot Spots: Cambria County</a:t>
            </a:r>
          </a:p>
        </p:txBody>
      </p:sp>
    </p:spTree>
    <p:extLst>
      <p:ext uri="{BB962C8B-B14F-4D97-AF65-F5344CB8AC3E}">
        <p14:creationId xmlns:p14="http://schemas.microsoft.com/office/powerpoint/2010/main" val="3417725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5DF20AA-7D38-459C-ADC2-1B80D1CB49ED}"/>
              </a:ext>
            </a:extLst>
          </p:cNvPr>
          <p:cNvPicPr>
            <a:picLocks noGrp="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057400" y="1679935"/>
            <a:ext cx="8077200" cy="4267200"/>
          </a:xfrm>
          <a:prstGeom prst="rect">
            <a:avLst/>
          </a:prstGeom>
          <a:noFill/>
          <a:ln>
            <a:noFill/>
          </a:ln>
        </p:spPr>
      </p:pic>
      <p:grpSp>
        <p:nvGrpSpPr>
          <p:cNvPr id="6" name="Group 5">
            <a:extLst>
              <a:ext uri="{FF2B5EF4-FFF2-40B4-BE49-F238E27FC236}">
                <a16:creationId xmlns:a16="http://schemas.microsoft.com/office/drawing/2014/main" id="{2354CA48-35CD-4A51-B070-902C04F4FF14}"/>
              </a:ext>
            </a:extLst>
          </p:cNvPr>
          <p:cNvGrpSpPr/>
          <p:nvPr/>
        </p:nvGrpSpPr>
        <p:grpSpPr>
          <a:xfrm>
            <a:off x="3962400" y="399605"/>
            <a:ext cx="4130128" cy="1280330"/>
            <a:chOff x="678344" y="2206766"/>
            <a:chExt cx="4130128" cy="1280330"/>
          </a:xfrm>
        </p:grpSpPr>
        <p:grpSp>
          <p:nvGrpSpPr>
            <p:cNvPr id="7" name="Group 6">
              <a:extLst>
                <a:ext uri="{FF2B5EF4-FFF2-40B4-BE49-F238E27FC236}">
                  <a16:creationId xmlns:a16="http://schemas.microsoft.com/office/drawing/2014/main" id="{126C24EA-447B-4C40-AD76-811192F7EF9D}"/>
                </a:ext>
              </a:extLst>
            </p:cNvPr>
            <p:cNvGrpSpPr/>
            <p:nvPr/>
          </p:nvGrpSpPr>
          <p:grpSpPr>
            <a:xfrm>
              <a:off x="678344" y="2206766"/>
              <a:ext cx="4130128" cy="1280330"/>
              <a:chOff x="1037983" y="2246495"/>
              <a:chExt cx="4130128" cy="1280330"/>
            </a:xfrm>
          </p:grpSpPr>
          <p:pic>
            <p:nvPicPr>
              <p:cNvPr id="15" name="Picture 4" descr="C:\Users\banek\AppData\Local\Temp\SNAGHTML55d94a8.PNG">
                <a:extLst>
                  <a:ext uri="{FF2B5EF4-FFF2-40B4-BE49-F238E27FC236}">
                    <a16:creationId xmlns:a16="http://schemas.microsoft.com/office/drawing/2014/main" id="{9659FA5A-9CE6-41E2-89DE-B766119436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0" t="58912" r="23925"/>
              <a:stretch/>
            </p:blipFill>
            <p:spPr bwMode="auto">
              <a:xfrm>
                <a:off x="1037983" y="2855186"/>
                <a:ext cx="4130128" cy="6716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BE861DB0-9E66-461F-8688-46D1BC0B0302}"/>
                  </a:ext>
                </a:extLst>
              </p:cNvPr>
              <p:cNvGrpSpPr/>
              <p:nvPr/>
            </p:nvGrpSpPr>
            <p:grpSpPr>
              <a:xfrm>
                <a:off x="1072968" y="2354780"/>
                <a:ext cx="1477390" cy="1144613"/>
                <a:chOff x="1072968" y="2354780"/>
                <a:chExt cx="1477390" cy="1144613"/>
              </a:xfrm>
            </p:grpSpPr>
            <p:pic>
              <p:nvPicPr>
                <p:cNvPr id="39" name="Picture 6" descr="C:\Users\banek\AppData\Local\Temp\SNAGHTML58dbf77.PNG">
                  <a:extLst>
                    <a:ext uri="{FF2B5EF4-FFF2-40B4-BE49-F238E27FC236}">
                      <a16:creationId xmlns:a16="http://schemas.microsoft.com/office/drawing/2014/main" id="{149408BE-8165-4E6D-81AB-FADDC3D9B1EF}"/>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11262" y="2354780"/>
                  <a:ext cx="1339096" cy="1125715"/>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AE895E22-2A2B-49C1-B7B9-21FEECD6C5EB}"/>
                    </a:ext>
                  </a:extLst>
                </p:cNvPr>
                <p:cNvGrpSpPr/>
                <p:nvPr/>
              </p:nvGrpSpPr>
              <p:grpSpPr>
                <a:xfrm>
                  <a:off x="2028742" y="2895558"/>
                  <a:ext cx="208863" cy="351502"/>
                  <a:chOff x="1177504" y="2045694"/>
                  <a:chExt cx="524727" cy="793012"/>
                </a:xfrm>
              </p:grpSpPr>
              <p:sp>
                <p:nvSpPr>
                  <p:cNvPr id="48" name="Rectangle: Rounded Corners 47">
                    <a:extLst>
                      <a:ext uri="{FF2B5EF4-FFF2-40B4-BE49-F238E27FC236}">
                        <a16:creationId xmlns:a16="http://schemas.microsoft.com/office/drawing/2014/main" id="{BFC9E00C-CF9E-4408-A086-6A2DA76488EA}"/>
                      </a:ext>
                    </a:extLst>
                  </p:cNvPr>
                  <p:cNvSpPr/>
                  <p:nvPr/>
                </p:nvSpPr>
                <p:spPr>
                  <a:xfrm>
                    <a:off x="1177504" y="2045694"/>
                    <a:ext cx="524727" cy="450373"/>
                  </a:xfrm>
                  <a:prstGeom prst="roundRect">
                    <a:avLst/>
                  </a:prstGeom>
                  <a:solidFill>
                    <a:schemeClr val="accent5">
                      <a:lumMod val="75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2A157789-8484-45D6-915F-754FAA5D352A}"/>
                      </a:ext>
                    </a:extLst>
                  </p:cNvPr>
                  <p:cNvSpPr/>
                  <p:nvPr/>
                </p:nvSpPr>
                <p:spPr>
                  <a:xfrm>
                    <a:off x="1298199" y="2388333"/>
                    <a:ext cx="283336" cy="450373"/>
                  </a:xfrm>
                  <a:prstGeom prst="roundRect">
                    <a:avLst/>
                  </a:prstGeom>
                  <a:solidFill>
                    <a:schemeClr val="accent5">
                      <a:lumMod val="75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3E2067E-2EF6-4867-8BE7-4B43F3087992}"/>
                    </a:ext>
                  </a:extLst>
                </p:cNvPr>
                <p:cNvGrpSpPr/>
                <p:nvPr/>
              </p:nvGrpSpPr>
              <p:grpSpPr>
                <a:xfrm>
                  <a:off x="1543666" y="2910363"/>
                  <a:ext cx="208863" cy="314585"/>
                  <a:chOff x="1177504" y="2045694"/>
                  <a:chExt cx="524727" cy="793012"/>
                </a:xfrm>
              </p:grpSpPr>
              <p:sp>
                <p:nvSpPr>
                  <p:cNvPr id="46" name="Rectangle: Rounded Corners 45">
                    <a:extLst>
                      <a:ext uri="{FF2B5EF4-FFF2-40B4-BE49-F238E27FC236}">
                        <a16:creationId xmlns:a16="http://schemas.microsoft.com/office/drawing/2014/main" id="{C834DF76-C558-49AE-B485-E27F87AB6638}"/>
                      </a:ext>
                    </a:extLst>
                  </p:cNvPr>
                  <p:cNvSpPr/>
                  <p:nvPr/>
                </p:nvSpPr>
                <p:spPr>
                  <a:xfrm>
                    <a:off x="1177504" y="2045694"/>
                    <a:ext cx="524727" cy="450373"/>
                  </a:xfrm>
                  <a:prstGeom prst="round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C7DEAC9-3B3F-4990-A0AF-FB9F01087495}"/>
                      </a:ext>
                    </a:extLst>
                  </p:cNvPr>
                  <p:cNvSpPr/>
                  <p:nvPr/>
                </p:nvSpPr>
                <p:spPr>
                  <a:xfrm>
                    <a:off x="1298199" y="2388333"/>
                    <a:ext cx="283336" cy="450373"/>
                  </a:xfrm>
                  <a:prstGeom prst="round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1769993D-FF7B-4785-911D-F51D69EF5390}"/>
                    </a:ext>
                  </a:extLst>
                </p:cNvPr>
                <p:cNvSpPr txBox="1"/>
                <p:nvPr/>
              </p:nvSpPr>
              <p:spPr>
                <a:xfrm>
                  <a:off x="1247049" y="3191616"/>
                  <a:ext cx="815611" cy="307777"/>
                </a:xfrm>
                <a:prstGeom prst="rect">
                  <a:avLst/>
                </a:prstGeom>
              </p:spPr>
              <p:txBody>
                <a:bodyPr vert="horz" wrap="square" rtlCol="0">
                  <a:spAutoFit/>
                </a:bodyPr>
                <a:lstStyle/>
                <a:p>
                  <a:pPr algn="ctr"/>
                  <a:r>
                    <a:rPr lang="en-US" sz="700" dirty="0">
                      <a:solidFill>
                        <a:schemeClr val="tx2"/>
                      </a:solidFill>
                    </a:rPr>
                    <a:t>Medicare Advantage</a:t>
                  </a:r>
                </a:p>
              </p:txBody>
            </p:sp>
            <p:sp>
              <p:nvSpPr>
                <p:cNvPr id="43" name="TextBox 42">
                  <a:extLst>
                    <a:ext uri="{FF2B5EF4-FFF2-40B4-BE49-F238E27FC236}">
                      <a16:creationId xmlns:a16="http://schemas.microsoft.com/office/drawing/2014/main" id="{BFD03592-F306-4B70-A81B-B80C2B02E94E}"/>
                    </a:ext>
                  </a:extLst>
                </p:cNvPr>
                <p:cNvSpPr txBox="1"/>
                <p:nvPr/>
              </p:nvSpPr>
              <p:spPr>
                <a:xfrm>
                  <a:off x="1720198" y="3243398"/>
                  <a:ext cx="815611" cy="200055"/>
                </a:xfrm>
                <a:prstGeom prst="rect">
                  <a:avLst/>
                </a:prstGeom>
              </p:spPr>
              <p:txBody>
                <a:bodyPr vert="horz" wrap="square" rtlCol="0">
                  <a:spAutoFit/>
                </a:bodyPr>
                <a:lstStyle/>
                <a:p>
                  <a:pPr algn="ctr"/>
                  <a:r>
                    <a:rPr lang="en-US" sz="700" dirty="0">
                      <a:solidFill>
                        <a:schemeClr val="tx2"/>
                      </a:solidFill>
                    </a:rPr>
                    <a:t>Exchange</a:t>
                  </a:r>
                </a:p>
              </p:txBody>
            </p:sp>
            <p:sp>
              <p:nvSpPr>
                <p:cNvPr id="45" name="TextBox 44">
                  <a:extLst>
                    <a:ext uri="{FF2B5EF4-FFF2-40B4-BE49-F238E27FC236}">
                      <a16:creationId xmlns:a16="http://schemas.microsoft.com/office/drawing/2014/main" id="{721CB553-656F-4D99-AF5B-DD9B0BA5F303}"/>
                    </a:ext>
                  </a:extLst>
                </p:cNvPr>
                <p:cNvSpPr txBox="1"/>
                <p:nvPr/>
              </p:nvSpPr>
              <p:spPr>
                <a:xfrm rot="19400519">
                  <a:off x="1072968" y="2375742"/>
                  <a:ext cx="1024792" cy="230832"/>
                </a:xfrm>
                <a:prstGeom prst="rect">
                  <a:avLst/>
                </a:prstGeom>
              </p:spPr>
              <p:txBody>
                <a:bodyPr vert="horz" wrap="square" rtlCol="0">
                  <a:spAutoFit/>
                </a:bodyPr>
                <a:lstStyle/>
                <a:p>
                  <a:r>
                    <a:rPr lang="en-US" sz="900" dirty="0">
                      <a:solidFill>
                        <a:schemeClr val="tx2"/>
                      </a:solidFill>
                    </a:rPr>
                    <a:t>321 Line Drive</a:t>
                  </a:r>
                </a:p>
              </p:txBody>
            </p:sp>
          </p:grpSp>
          <p:grpSp>
            <p:nvGrpSpPr>
              <p:cNvPr id="17" name="Group 16">
                <a:extLst>
                  <a:ext uri="{FF2B5EF4-FFF2-40B4-BE49-F238E27FC236}">
                    <a16:creationId xmlns:a16="http://schemas.microsoft.com/office/drawing/2014/main" id="{A19C2473-F622-4A8A-B5C5-7FC132E98D3D}"/>
                  </a:ext>
                </a:extLst>
              </p:cNvPr>
              <p:cNvGrpSpPr/>
              <p:nvPr/>
            </p:nvGrpSpPr>
            <p:grpSpPr>
              <a:xfrm>
                <a:off x="2585148" y="2246495"/>
                <a:ext cx="2392515" cy="1239311"/>
                <a:chOff x="3033845" y="2240869"/>
                <a:chExt cx="2392515" cy="1239311"/>
              </a:xfrm>
            </p:grpSpPr>
            <p:pic>
              <p:nvPicPr>
                <p:cNvPr id="18" name="Picture 6" descr="C:\Users\banek\AppData\Local\Temp\SNAGHTML58dbf77.PNG">
                  <a:extLst>
                    <a:ext uri="{FF2B5EF4-FFF2-40B4-BE49-F238E27FC236}">
                      <a16:creationId xmlns:a16="http://schemas.microsoft.com/office/drawing/2014/main" id="{CCB3E80F-1303-432A-9EFD-F6E0E7F83A90}"/>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0718" y="2240869"/>
                  <a:ext cx="2255642" cy="123931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CB0A5162-84E6-4678-9EE8-ACDDFE7AD4F4}"/>
                    </a:ext>
                  </a:extLst>
                </p:cNvPr>
                <p:cNvGrpSpPr/>
                <p:nvPr/>
              </p:nvGrpSpPr>
              <p:grpSpPr>
                <a:xfrm>
                  <a:off x="3979978" y="2824147"/>
                  <a:ext cx="244162" cy="362192"/>
                  <a:chOff x="1177504" y="2045694"/>
                  <a:chExt cx="524727" cy="793012"/>
                </a:xfrm>
              </p:grpSpPr>
              <p:sp>
                <p:nvSpPr>
                  <p:cNvPr id="37" name="Rectangle: Rounded Corners 36">
                    <a:extLst>
                      <a:ext uri="{FF2B5EF4-FFF2-40B4-BE49-F238E27FC236}">
                        <a16:creationId xmlns:a16="http://schemas.microsoft.com/office/drawing/2014/main" id="{1D9EBB1D-FAE4-4D1E-A3EF-A474D6A20D32}"/>
                      </a:ext>
                    </a:extLst>
                  </p:cNvPr>
                  <p:cNvSpPr/>
                  <p:nvPr/>
                </p:nvSpPr>
                <p:spPr>
                  <a:xfrm>
                    <a:off x="1177504" y="2045694"/>
                    <a:ext cx="524727" cy="450373"/>
                  </a:xfrm>
                  <a:prstGeom prst="round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A8199B27-892D-430B-82A5-1D9FAB5B96D5}"/>
                      </a:ext>
                    </a:extLst>
                  </p:cNvPr>
                  <p:cNvSpPr/>
                  <p:nvPr/>
                </p:nvSpPr>
                <p:spPr>
                  <a:xfrm>
                    <a:off x="1298199" y="2388333"/>
                    <a:ext cx="283336" cy="450373"/>
                  </a:xfrm>
                  <a:prstGeom prst="round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1EE5F8D6-30A8-4EBC-8585-99DACEE619CF}"/>
                    </a:ext>
                  </a:extLst>
                </p:cNvPr>
                <p:cNvGrpSpPr/>
                <p:nvPr/>
              </p:nvGrpSpPr>
              <p:grpSpPr>
                <a:xfrm>
                  <a:off x="3546714" y="2881445"/>
                  <a:ext cx="220874" cy="306829"/>
                  <a:chOff x="1177504" y="2045694"/>
                  <a:chExt cx="524727" cy="793012"/>
                </a:xfrm>
              </p:grpSpPr>
              <p:sp>
                <p:nvSpPr>
                  <p:cNvPr id="35" name="Rectangle: Rounded Corners 34">
                    <a:extLst>
                      <a:ext uri="{FF2B5EF4-FFF2-40B4-BE49-F238E27FC236}">
                        <a16:creationId xmlns:a16="http://schemas.microsoft.com/office/drawing/2014/main" id="{74A56B31-2DEC-4047-B005-408D7B3EE78D}"/>
                      </a:ext>
                    </a:extLst>
                  </p:cNvPr>
                  <p:cNvSpPr/>
                  <p:nvPr/>
                </p:nvSpPr>
                <p:spPr>
                  <a:xfrm>
                    <a:off x="1177504" y="2045694"/>
                    <a:ext cx="524727" cy="450373"/>
                  </a:xfrm>
                  <a:prstGeom prst="round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7B15C5EB-4F78-4FE9-8767-389CB207E7D3}"/>
                      </a:ext>
                    </a:extLst>
                  </p:cNvPr>
                  <p:cNvSpPr/>
                  <p:nvPr/>
                </p:nvSpPr>
                <p:spPr>
                  <a:xfrm>
                    <a:off x="1298199" y="2388333"/>
                    <a:ext cx="283336" cy="450373"/>
                  </a:xfrm>
                  <a:prstGeom prst="round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4609878-6194-4154-A8FF-073CDB2A6163}"/>
                    </a:ext>
                  </a:extLst>
                </p:cNvPr>
                <p:cNvSpPr txBox="1"/>
                <p:nvPr/>
              </p:nvSpPr>
              <p:spPr>
                <a:xfrm>
                  <a:off x="3238586" y="3154817"/>
                  <a:ext cx="815611" cy="307777"/>
                </a:xfrm>
                <a:prstGeom prst="rect">
                  <a:avLst/>
                </a:prstGeom>
              </p:spPr>
              <p:txBody>
                <a:bodyPr vert="horz" wrap="square" rtlCol="0">
                  <a:spAutoFit/>
                </a:bodyPr>
                <a:lstStyle/>
                <a:p>
                  <a:pPr algn="ctr"/>
                  <a:r>
                    <a:rPr lang="en-US" sz="700" dirty="0">
                      <a:solidFill>
                        <a:schemeClr val="tx2"/>
                      </a:solidFill>
                    </a:rPr>
                    <a:t>Medicare Advantage</a:t>
                  </a:r>
                </a:p>
              </p:txBody>
            </p:sp>
            <p:sp>
              <p:nvSpPr>
                <p:cNvPr id="22" name="TextBox 21">
                  <a:extLst>
                    <a:ext uri="{FF2B5EF4-FFF2-40B4-BE49-F238E27FC236}">
                      <a16:creationId xmlns:a16="http://schemas.microsoft.com/office/drawing/2014/main" id="{498DE06E-BDA0-4A02-9A9A-56BFEC97B8B8}"/>
                    </a:ext>
                  </a:extLst>
                </p:cNvPr>
                <p:cNvSpPr txBox="1"/>
                <p:nvPr/>
              </p:nvSpPr>
              <p:spPr>
                <a:xfrm>
                  <a:off x="3718447" y="3149310"/>
                  <a:ext cx="815611" cy="307777"/>
                </a:xfrm>
                <a:prstGeom prst="rect">
                  <a:avLst/>
                </a:prstGeom>
              </p:spPr>
              <p:txBody>
                <a:bodyPr vert="horz" wrap="square" rtlCol="0">
                  <a:spAutoFit/>
                </a:bodyPr>
                <a:lstStyle/>
                <a:p>
                  <a:pPr algn="ctr"/>
                  <a:r>
                    <a:rPr lang="en-US" sz="700" dirty="0">
                      <a:solidFill>
                        <a:schemeClr val="tx2"/>
                      </a:solidFill>
                    </a:rPr>
                    <a:t>Medicare Advantage</a:t>
                  </a:r>
                </a:p>
              </p:txBody>
            </p:sp>
            <p:grpSp>
              <p:nvGrpSpPr>
                <p:cNvPr id="24" name="Group 23">
                  <a:extLst>
                    <a:ext uri="{FF2B5EF4-FFF2-40B4-BE49-F238E27FC236}">
                      <a16:creationId xmlns:a16="http://schemas.microsoft.com/office/drawing/2014/main" id="{F46B2907-32F0-4839-BDF5-8372247F47CB}"/>
                    </a:ext>
                  </a:extLst>
                </p:cNvPr>
                <p:cNvGrpSpPr/>
                <p:nvPr/>
              </p:nvGrpSpPr>
              <p:grpSpPr>
                <a:xfrm>
                  <a:off x="4458092" y="2858219"/>
                  <a:ext cx="220874" cy="306829"/>
                  <a:chOff x="1177504" y="2045694"/>
                  <a:chExt cx="524727" cy="793012"/>
                </a:xfrm>
              </p:grpSpPr>
              <p:sp>
                <p:nvSpPr>
                  <p:cNvPr id="33" name="Rectangle: Rounded Corners 32">
                    <a:extLst>
                      <a:ext uri="{FF2B5EF4-FFF2-40B4-BE49-F238E27FC236}">
                        <a16:creationId xmlns:a16="http://schemas.microsoft.com/office/drawing/2014/main" id="{0AFA8B91-89A6-4B9F-85A9-262E6B80A6ED}"/>
                      </a:ext>
                    </a:extLst>
                  </p:cNvPr>
                  <p:cNvSpPr/>
                  <p:nvPr/>
                </p:nvSpPr>
                <p:spPr>
                  <a:xfrm>
                    <a:off x="1177504" y="2045694"/>
                    <a:ext cx="524727" cy="450373"/>
                  </a:xfrm>
                  <a:prstGeom prst="round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A16C33E-B0C3-4A23-9F32-4264C7F704BB}"/>
                      </a:ext>
                    </a:extLst>
                  </p:cNvPr>
                  <p:cNvSpPr/>
                  <p:nvPr/>
                </p:nvSpPr>
                <p:spPr>
                  <a:xfrm>
                    <a:off x="1298199" y="2388333"/>
                    <a:ext cx="283336" cy="450373"/>
                  </a:xfrm>
                  <a:prstGeom prst="round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9A82CD38-67E7-46DF-A93D-8291A9D6A08E}"/>
                    </a:ext>
                  </a:extLst>
                </p:cNvPr>
                <p:cNvSpPr txBox="1"/>
                <p:nvPr/>
              </p:nvSpPr>
              <p:spPr>
                <a:xfrm>
                  <a:off x="4488183" y="3133540"/>
                  <a:ext cx="697268" cy="307777"/>
                </a:xfrm>
                <a:prstGeom prst="rect">
                  <a:avLst/>
                </a:prstGeom>
              </p:spPr>
              <p:txBody>
                <a:bodyPr vert="horz" wrap="square" rtlCol="0">
                  <a:spAutoFit/>
                </a:bodyPr>
                <a:lstStyle/>
                <a:p>
                  <a:pPr algn="ctr"/>
                  <a:r>
                    <a:rPr lang="en-US" sz="700" dirty="0">
                      <a:solidFill>
                        <a:schemeClr val="tx2"/>
                      </a:solidFill>
                    </a:rPr>
                    <a:t>Commercial </a:t>
                  </a:r>
                </a:p>
                <a:p>
                  <a:pPr algn="ctr"/>
                  <a:r>
                    <a:rPr lang="en-US" sz="700" dirty="0">
                      <a:solidFill>
                        <a:schemeClr val="tx2"/>
                      </a:solidFill>
                    </a:rPr>
                    <a:t>Fully Insured</a:t>
                  </a:r>
                </a:p>
              </p:txBody>
            </p:sp>
            <p:grpSp>
              <p:nvGrpSpPr>
                <p:cNvPr id="26" name="Group 25">
                  <a:extLst>
                    <a:ext uri="{FF2B5EF4-FFF2-40B4-BE49-F238E27FC236}">
                      <a16:creationId xmlns:a16="http://schemas.microsoft.com/office/drawing/2014/main" id="{BAC6B86F-F0C5-456D-9AF0-840A397B209C}"/>
                    </a:ext>
                  </a:extLst>
                </p:cNvPr>
                <p:cNvGrpSpPr/>
                <p:nvPr/>
              </p:nvGrpSpPr>
              <p:grpSpPr>
                <a:xfrm>
                  <a:off x="4780194" y="2968780"/>
                  <a:ext cx="140913" cy="188680"/>
                  <a:chOff x="1177504" y="2045694"/>
                  <a:chExt cx="524727" cy="793012"/>
                </a:xfrm>
              </p:grpSpPr>
              <p:sp>
                <p:nvSpPr>
                  <p:cNvPr id="31" name="Rectangle: Rounded Corners 30">
                    <a:extLst>
                      <a:ext uri="{FF2B5EF4-FFF2-40B4-BE49-F238E27FC236}">
                        <a16:creationId xmlns:a16="http://schemas.microsoft.com/office/drawing/2014/main" id="{C3CB836D-086D-4F36-9D50-C39E3D1A3907}"/>
                      </a:ext>
                    </a:extLst>
                  </p:cNvPr>
                  <p:cNvSpPr/>
                  <p:nvPr/>
                </p:nvSpPr>
                <p:spPr>
                  <a:xfrm>
                    <a:off x="1177504" y="2045694"/>
                    <a:ext cx="524727" cy="450373"/>
                  </a:xfrm>
                  <a:prstGeom prst="round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90FCAE7B-281F-41FC-B28B-25296B4683D5}"/>
                      </a:ext>
                    </a:extLst>
                  </p:cNvPr>
                  <p:cNvSpPr/>
                  <p:nvPr/>
                </p:nvSpPr>
                <p:spPr>
                  <a:xfrm>
                    <a:off x="1298199" y="2388333"/>
                    <a:ext cx="283336" cy="450373"/>
                  </a:xfrm>
                  <a:prstGeom prst="round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7A7C909-EE1B-42D8-9808-EF103221ABB2}"/>
                    </a:ext>
                  </a:extLst>
                </p:cNvPr>
                <p:cNvGrpSpPr/>
                <p:nvPr/>
              </p:nvGrpSpPr>
              <p:grpSpPr>
                <a:xfrm>
                  <a:off x="4999929" y="2980300"/>
                  <a:ext cx="140913" cy="188680"/>
                  <a:chOff x="1177504" y="2045694"/>
                  <a:chExt cx="524727" cy="793012"/>
                </a:xfrm>
              </p:grpSpPr>
              <p:sp>
                <p:nvSpPr>
                  <p:cNvPr id="29" name="Rectangle: Rounded Corners 28">
                    <a:extLst>
                      <a:ext uri="{FF2B5EF4-FFF2-40B4-BE49-F238E27FC236}">
                        <a16:creationId xmlns:a16="http://schemas.microsoft.com/office/drawing/2014/main" id="{DCAE4F3D-D66A-41A5-8065-7EA1384D7B1B}"/>
                      </a:ext>
                    </a:extLst>
                  </p:cNvPr>
                  <p:cNvSpPr/>
                  <p:nvPr/>
                </p:nvSpPr>
                <p:spPr>
                  <a:xfrm>
                    <a:off x="1177504" y="2045694"/>
                    <a:ext cx="524727" cy="450373"/>
                  </a:xfrm>
                  <a:prstGeom prst="round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B9F82713-1242-4B90-A156-136AAA458938}"/>
                      </a:ext>
                    </a:extLst>
                  </p:cNvPr>
                  <p:cNvSpPr/>
                  <p:nvPr/>
                </p:nvSpPr>
                <p:spPr>
                  <a:xfrm>
                    <a:off x="1298199" y="2388333"/>
                    <a:ext cx="283336" cy="450373"/>
                  </a:xfrm>
                  <a:prstGeom prst="round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39414C47-EDD2-4B1D-BD2E-238DF7DCA6F2}"/>
                    </a:ext>
                  </a:extLst>
                </p:cNvPr>
                <p:cNvSpPr txBox="1"/>
                <p:nvPr/>
              </p:nvSpPr>
              <p:spPr>
                <a:xfrm rot="20034093">
                  <a:off x="3033845" y="2406031"/>
                  <a:ext cx="1024792" cy="230832"/>
                </a:xfrm>
                <a:prstGeom prst="rect">
                  <a:avLst/>
                </a:prstGeom>
              </p:spPr>
              <p:txBody>
                <a:bodyPr vert="horz" wrap="square" rtlCol="0">
                  <a:spAutoFit/>
                </a:bodyPr>
                <a:lstStyle/>
                <a:p>
                  <a:r>
                    <a:rPr lang="en-US" sz="900" dirty="0">
                      <a:solidFill>
                        <a:schemeClr val="tx2"/>
                      </a:solidFill>
                    </a:rPr>
                    <a:t>222 Long Lane</a:t>
                  </a:r>
                </a:p>
              </p:txBody>
            </p:sp>
          </p:grpSp>
        </p:grpSp>
        <p:sp>
          <p:nvSpPr>
            <p:cNvPr id="8" name="Oval 7">
              <a:extLst>
                <a:ext uri="{FF2B5EF4-FFF2-40B4-BE49-F238E27FC236}">
                  <a16:creationId xmlns:a16="http://schemas.microsoft.com/office/drawing/2014/main" id="{FBA1297D-B9FF-4401-9729-655581FFF07B}"/>
                </a:ext>
              </a:extLst>
            </p:cNvPr>
            <p:cNvSpPr/>
            <p:nvPr/>
          </p:nvSpPr>
          <p:spPr>
            <a:xfrm>
              <a:off x="3971655" y="2808779"/>
              <a:ext cx="141116" cy="132868"/>
            </a:xfrm>
            <a:prstGeom prst="ellipse">
              <a:avLst/>
            </a:prstGeom>
            <a:solidFill>
              <a:schemeClr val="accent3">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CF91814-72F3-47F4-B420-5A38EBF6B267}"/>
                </a:ext>
              </a:extLst>
            </p:cNvPr>
            <p:cNvSpPr/>
            <p:nvPr/>
          </p:nvSpPr>
          <p:spPr>
            <a:xfrm>
              <a:off x="4201549" y="2815958"/>
              <a:ext cx="128016" cy="128016"/>
            </a:xfrm>
            <a:prstGeom prst="ellipse">
              <a:avLst/>
            </a:prstGeom>
            <a:solidFill>
              <a:schemeClr val="accent3">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66C20E2-1B5B-4E99-AA60-500F317E0C33}"/>
                </a:ext>
              </a:extLst>
            </p:cNvPr>
            <p:cNvSpPr/>
            <p:nvPr/>
          </p:nvSpPr>
          <p:spPr>
            <a:xfrm>
              <a:off x="3202363" y="2614974"/>
              <a:ext cx="182880" cy="182880"/>
            </a:xfrm>
            <a:prstGeom prst="ellipse">
              <a:avLst/>
            </a:prstGeom>
            <a:solidFill>
              <a:schemeClr val="accent2">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5DA53B5-ACB4-4ABA-A364-DD3C531E4BF8}"/>
                </a:ext>
              </a:extLst>
            </p:cNvPr>
            <p:cNvSpPr/>
            <p:nvPr/>
          </p:nvSpPr>
          <p:spPr>
            <a:xfrm>
              <a:off x="3666481" y="2653397"/>
              <a:ext cx="182880" cy="182880"/>
            </a:xfrm>
            <a:prstGeom prst="ellipse">
              <a:avLst/>
            </a:prstGeom>
            <a:solidFill>
              <a:schemeClr val="accent3">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FF550E9-D6D2-4930-A0BD-9CD68A0494E2}"/>
                </a:ext>
              </a:extLst>
            </p:cNvPr>
            <p:cNvSpPr/>
            <p:nvPr/>
          </p:nvSpPr>
          <p:spPr>
            <a:xfrm>
              <a:off x="1195828" y="2704863"/>
              <a:ext cx="182880" cy="182880"/>
            </a:xfrm>
            <a:prstGeom prst="ellipse">
              <a:avLst/>
            </a:prstGeom>
            <a:solidFill>
              <a:schemeClr val="accent2">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5879718-1AD4-4B39-BD04-ABB137950231}"/>
                </a:ext>
              </a:extLst>
            </p:cNvPr>
            <p:cNvSpPr/>
            <p:nvPr/>
          </p:nvSpPr>
          <p:spPr>
            <a:xfrm>
              <a:off x="1689522" y="2684660"/>
              <a:ext cx="182880" cy="182880"/>
            </a:xfrm>
            <a:prstGeom prst="ellipse">
              <a:avLst/>
            </a:prstGeom>
            <a:solidFill>
              <a:schemeClr val="accent5">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C082BDB0-E93A-4927-A956-1DE5EF8A928B}"/>
                </a:ext>
              </a:extLst>
            </p:cNvPr>
            <p:cNvSpPr/>
            <p:nvPr/>
          </p:nvSpPr>
          <p:spPr>
            <a:xfrm>
              <a:off x="2762422" y="2668366"/>
              <a:ext cx="182880" cy="182880"/>
            </a:xfrm>
            <a:prstGeom prst="ellipse">
              <a:avLst/>
            </a:prstGeom>
            <a:solidFill>
              <a:schemeClr val="accent2">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1" name="Slide Number Placeholder 50">
            <a:extLst>
              <a:ext uri="{FF2B5EF4-FFF2-40B4-BE49-F238E27FC236}">
                <a16:creationId xmlns:a16="http://schemas.microsoft.com/office/drawing/2014/main" id="{FF736E1E-7A6E-43B5-9023-1CA56CC68156}"/>
              </a:ext>
            </a:extLst>
          </p:cNvPr>
          <p:cNvSpPr>
            <a:spLocks noGrp="1"/>
          </p:cNvSpPr>
          <p:nvPr>
            <p:ph type="sldNum" sz="quarter" idx="10"/>
          </p:nvPr>
        </p:nvSpPr>
        <p:spPr/>
        <p:txBody>
          <a:bodyPr/>
          <a:lstStyle/>
          <a:p>
            <a:fld id="{19749968-63F8-4224-8BE7-012AD6ECEFCD}" type="slidenum">
              <a:rPr lang="en-US" smtClean="0">
                <a:solidFill>
                  <a:srgbClr val="FFFFFF"/>
                </a:solidFill>
              </a:rPr>
              <a:pPr/>
              <a:t>49</a:t>
            </a:fld>
            <a:endParaRPr lang="en-US" dirty="0">
              <a:solidFill>
                <a:srgbClr val="FFFFFF"/>
              </a:solidFill>
            </a:endParaRPr>
          </a:p>
        </p:txBody>
      </p:sp>
    </p:spTree>
    <p:extLst>
      <p:ext uri="{BB962C8B-B14F-4D97-AF65-F5344CB8AC3E}">
        <p14:creationId xmlns:p14="http://schemas.microsoft.com/office/powerpoint/2010/main" val="422448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BE84-5D3D-E794-7F57-859275EB5FEB}"/>
              </a:ext>
            </a:extLst>
          </p:cNvPr>
          <p:cNvSpPr>
            <a:spLocks noGrp="1"/>
          </p:cNvSpPr>
          <p:nvPr>
            <p:ph type="title"/>
          </p:nvPr>
        </p:nvSpPr>
        <p:spPr/>
        <p:txBody>
          <a:bodyPr/>
          <a:lstStyle/>
          <a:p>
            <a:r>
              <a:rPr lang="en-US" dirty="0"/>
              <a:t>Original Medicare – Parts A &amp; B</a:t>
            </a:r>
          </a:p>
        </p:txBody>
      </p:sp>
      <p:sp>
        <p:nvSpPr>
          <p:cNvPr id="15" name="TextBox 14">
            <a:extLst>
              <a:ext uri="{FF2B5EF4-FFF2-40B4-BE49-F238E27FC236}">
                <a16:creationId xmlns:a16="http://schemas.microsoft.com/office/drawing/2014/main" id="{D68CC797-21CE-FA76-12B8-DB1DBED875C0}"/>
              </a:ext>
            </a:extLst>
          </p:cNvPr>
          <p:cNvSpPr txBox="1"/>
          <p:nvPr/>
        </p:nvSpPr>
        <p:spPr>
          <a:xfrm>
            <a:off x="672547" y="1590670"/>
            <a:ext cx="10830339" cy="523220"/>
          </a:xfrm>
          <a:prstGeom prst="rect">
            <a:avLst/>
          </a:prstGeom>
          <a:noFill/>
        </p:spPr>
        <p:txBody>
          <a:bodyPr wrap="square" rtlCol="0">
            <a:spAutoFit/>
          </a:bodyPr>
          <a:lstStyle/>
          <a:p>
            <a:pPr marL="0" indent="0">
              <a:spcAft>
                <a:spcPts val="1200"/>
              </a:spcAft>
              <a:buClr>
                <a:srgbClr val="7EB2D5"/>
              </a:buClr>
              <a:buNone/>
            </a:pPr>
            <a:r>
              <a:rPr lang="en-US" sz="2800" b="1" dirty="0">
                <a:solidFill>
                  <a:srgbClr val="FFFF00"/>
                </a:solidFill>
                <a:cs typeface="Arial" panose="020B0604020202020204" pitchFamily="34" charset="0"/>
              </a:rPr>
              <a:t>Part B Premiums</a:t>
            </a:r>
            <a:endParaRPr lang="en-US" sz="1800" dirty="0">
              <a:solidFill>
                <a:srgbClr val="FFFF00"/>
              </a:solidFill>
              <a:cs typeface="Arial" panose="020B0604020202020204" pitchFamily="34" charset="0"/>
            </a:endParaRPr>
          </a:p>
        </p:txBody>
      </p:sp>
      <p:graphicFrame>
        <p:nvGraphicFramePr>
          <p:cNvPr id="3" name="Table 5">
            <a:extLst>
              <a:ext uri="{FF2B5EF4-FFF2-40B4-BE49-F238E27FC236}">
                <a16:creationId xmlns:a16="http://schemas.microsoft.com/office/drawing/2014/main" id="{1670E99B-ED83-F64D-1B0B-693F1702B699}"/>
              </a:ext>
            </a:extLst>
          </p:cNvPr>
          <p:cNvGraphicFramePr>
            <a:graphicFrameLocks noGrp="1"/>
          </p:cNvGraphicFramePr>
          <p:nvPr/>
        </p:nvGraphicFramePr>
        <p:xfrm>
          <a:off x="1061249" y="2237458"/>
          <a:ext cx="10069501" cy="4395067"/>
        </p:xfrm>
        <a:graphic>
          <a:graphicData uri="http://schemas.openxmlformats.org/drawingml/2006/table">
            <a:tbl>
              <a:tblPr bandRow="1">
                <a:tableStyleId>{5C22544A-7EE6-4342-B048-85BDC9FD1C3A}</a:tableStyleId>
              </a:tblPr>
              <a:tblGrid>
                <a:gridCol w="2875076">
                  <a:extLst>
                    <a:ext uri="{9D8B030D-6E8A-4147-A177-3AD203B41FA5}">
                      <a16:colId xmlns:a16="http://schemas.microsoft.com/office/drawing/2014/main" val="2990115571"/>
                    </a:ext>
                  </a:extLst>
                </a:gridCol>
                <a:gridCol w="3045958">
                  <a:extLst>
                    <a:ext uri="{9D8B030D-6E8A-4147-A177-3AD203B41FA5}">
                      <a16:colId xmlns:a16="http://schemas.microsoft.com/office/drawing/2014/main" val="4168295853"/>
                    </a:ext>
                  </a:extLst>
                </a:gridCol>
                <a:gridCol w="365525">
                  <a:extLst>
                    <a:ext uri="{9D8B030D-6E8A-4147-A177-3AD203B41FA5}">
                      <a16:colId xmlns:a16="http://schemas.microsoft.com/office/drawing/2014/main" val="1987657401"/>
                    </a:ext>
                  </a:extLst>
                </a:gridCol>
                <a:gridCol w="3782942">
                  <a:extLst>
                    <a:ext uri="{9D8B030D-6E8A-4147-A177-3AD203B41FA5}">
                      <a16:colId xmlns:a16="http://schemas.microsoft.com/office/drawing/2014/main" val="1369912681"/>
                    </a:ext>
                  </a:extLst>
                </a:gridCol>
              </a:tblGrid>
              <a:tr h="590997">
                <a:tc gridSpan="3">
                  <a:txBody>
                    <a:bodyPr/>
                    <a:lstStyle/>
                    <a:p>
                      <a:pPr algn="l"/>
                      <a:r>
                        <a:rPr lang="en-US" sz="2800" b="1" dirty="0">
                          <a:solidFill>
                            <a:schemeClr val="bg1"/>
                          </a:solidFill>
                          <a:latin typeface="Arial" panose="020B0604020202020204" pitchFamily="34" charset="0"/>
                          <a:cs typeface="Arial" panose="020B0604020202020204" pitchFamily="34" charset="0"/>
                        </a:rPr>
                        <a:t>If yearly income in 2023 was:</a:t>
                      </a:r>
                    </a:p>
                  </a:txBody>
                  <a:tcPr anchor="ctr">
                    <a:solidFill>
                      <a:schemeClr val="accent3"/>
                    </a:solidFill>
                  </a:tcPr>
                </a:tc>
                <a:tc hMerge="1">
                  <a:txBody>
                    <a:bodyPr/>
                    <a:lstStyle/>
                    <a:p>
                      <a:pPr algn="l"/>
                      <a:endParaRPr lang="en-US" sz="1000" dirty="0">
                        <a:latin typeface="Arial" panose="020B0604020202020204" pitchFamily="34" charset="0"/>
                        <a:cs typeface="Arial" panose="020B0604020202020204" pitchFamily="34" charset="0"/>
                      </a:endParaRPr>
                    </a:p>
                  </a:txBody>
                  <a:tcPr/>
                </a:tc>
                <a:tc hMerge="1">
                  <a:txBody>
                    <a:bodyPr/>
                    <a:lstStyle/>
                    <a:p>
                      <a:pPr algn="l"/>
                      <a:endParaRPr lang="en-US" sz="1000" dirty="0">
                        <a:latin typeface="Arial" panose="020B0604020202020204" pitchFamily="34" charset="0"/>
                        <a:cs typeface="Arial" panose="020B0604020202020204" pitchFamily="34" charset="0"/>
                      </a:endParaRPr>
                    </a:p>
                  </a:txBody>
                  <a:tcPr/>
                </a:tc>
                <a:tc rowSpan="2">
                  <a:txBody>
                    <a:bodyPr/>
                    <a:lstStyle/>
                    <a:p>
                      <a:pPr algn="ctr"/>
                      <a:r>
                        <a:rPr lang="en-US" sz="2000" b="1" dirty="0">
                          <a:latin typeface="+mn-lt"/>
                          <a:cs typeface="Arial" panose="020B0604020202020204" pitchFamily="34" charset="0"/>
                        </a:rPr>
                        <a:t>Beneficiary Pays</a:t>
                      </a:r>
                    </a:p>
                  </a:txBody>
                  <a:tcPr anchor="ctr">
                    <a:solidFill>
                      <a:srgbClr val="84BBE4"/>
                    </a:solidFill>
                  </a:tcPr>
                </a:tc>
                <a:extLst>
                  <a:ext uri="{0D108BD9-81ED-4DB2-BD59-A6C34878D82A}">
                    <a16:rowId xmlns:a16="http://schemas.microsoft.com/office/drawing/2014/main" val="1816811017"/>
                  </a:ext>
                </a:extLst>
              </a:tr>
              <a:tr h="684957">
                <a:tc>
                  <a:txBody>
                    <a:bodyPr/>
                    <a:lstStyle/>
                    <a:p>
                      <a:pPr algn="l"/>
                      <a:r>
                        <a:rPr lang="en-US" sz="2000" b="1" dirty="0">
                          <a:latin typeface="+mn-lt"/>
                          <a:cs typeface="Arial" panose="020B0604020202020204" pitchFamily="34" charset="0"/>
                        </a:rPr>
                        <a:t>File individual</a:t>
                      </a:r>
                      <a:br>
                        <a:rPr lang="en-US" sz="2000" b="1" dirty="0">
                          <a:latin typeface="+mn-lt"/>
                          <a:cs typeface="Arial" panose="020B0604020202020204" pitchFamily="34" charset="0"/>
                        </a:rPr>
                      </a:br>
                      <a:r>
                        <a:rPr lang="en-US" sz="2000" b="1" dirty="0">
                          <a:latin typeface="+mn-lt"/>
                          <a:cs typeface="Arial" panose="020B0604020202020204" pitchFamily="34" charset="0"/>
                        </a:rPr>
                        <a:t>tax return</a:t>
                      </a:r>
                    </a:p>
                  </a:txBody>
                  <a:tcPr anchor="ctr">
                    <a:solidFill>
                      <a:srgbClr val="84BBE4"/>
                    </a:solidFill>
                  </a:tcPr>
                </a:tc>
                <a:tc>
                  <a:txBody>
                    <a:bodyPr/>
                    <a:lstStyle/>
                    <a:p>
                      <a:pPr algn="l"/>
                      <a:r>
                        <a:rPr lang="en-US" sz="2000" b="1" dirty="0">
                          <a:latin typeface="+mn-lt"/>
                          <a:cs typeface="Arial" panose="020B0604020202020204" pitchFamily="34" charset="0"/>
                        </a:rPr>
                        <a:t>File joint</a:t>
                      </a:r>
                      <a:br>
                        <a:rPr lang="en-US" sz="2000" b="1" dirty="0">
                          <a:latin typeface="+mn-lt"/>
                          <a:cs typeface="Arial" panose="020B0604020202020204" pitchFamily="34" charset="0"/>
                        </a:rPr>
                      </a:br>
                      <a:r>
                        <a:rPr lang="en-US" sz="2000" b="1" dirty="0">
                          <a:latin typeface="+mn-lt"/>
                          <a:cs typeface="Arial" panose="020B0604020202020204" pitchFamily="34" charset="0"/>
                        </a:rPr>
                        <a:t>tax return</a:t>
                      </a:r>
                    </a:p>
                  </a:txBody>
                  <a:tcPr anchor="ctr">
                    <a:solidFill>
                      <a:srgbClr val="84BBE4"/>
                    </a:solidFill>
                  </a:tcPr>
                </a:tc>
                <a:tc rowSpan="7">
                  <a:txBody>
                    <a:bodyPr/>
                    <a:lstStyle/>
                    <a:p>
                      <a:pPr algn="l"/>
                      <a:endParaRPr lang="en-US" sz="2000" b="1" dirty="0">
                        <a:latin typeface="+mn-lt"/>
                        <a:cs typeface="Arial" panose="020B0604020202020204" pitchFamily="34" charset="0"/>
                      </a:endParaRPr>
                    </a:p>
                  </a:txBody>
                  <a:tcPr anchor="ctr">
                    <a:solidFill>
                      <a:srgbClr val="84BBE4"/>
                    </a:solidFill>
                  </a:tcPr>
                </a:tc>
                <a:tc vMerge="1">
                  <a:txBody>
                    <a:bodyPr/>
                    <a:lstStyle/>
                    <a:p>
                      <a:pPr algn="l"/>
                      <a:endParaRPr lang="en-US"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14029042"/>
                  </a:ext>
                </a:extLst>
              </a:tr>
              <a:tr h="481179">
                <a:tc>
                  <a:txBody>
                    <a:bodyPr/>
                    <a:lstStyle/>
                    <a:p>
                      <a:pPr algn="l"/>
                      <a:r>
                        <a:rPr lang="en-US" sz="1400" dirty="0">
                          <a:latin typeface="+mn-lt"/>
                          <a:cs typeface="Arial" panose="020B0604020202020204" pitchFamily="34" charset="0"/>
                        </a:rPr>
                        <a:t>$103,000 or less</a:t>
                      </a:r>
                    </a:p>
                  </a:txBody>
                  <a:tcPr anchor="ctr"/>
                </a:tc>
                <a:tc>
                  <a:txBody>
                    <a:bodyPr/>
                    <a:lstStyle/>
                    <a:p>
                      <a:pPr algn="l"/>
                      <a:r>
                        <a:rPr lang="en-US" sz="1400" dirty="0">
                          <a:latin typeface="+mn-lt"/>
                          <a:cs typeface="Arial" panose="020B0604020202020204" pitchFamily="34" charset="0"/>
                        </a:rPr>
                        <a:t>$206,000 or less</a:t>
                      </a:r>
                    </a:p>
                  </a:txBody>
                  <a:tcPr anchor="ctr"/>
                </a:tc>
                <a:tc vMerge="1">
                  <a:txBody>
                    <a:bodyPr/>
                    <a:lstStyle/>
                    <a:p>
                      <a:pPr algn="l"/>
                      <a:endParaRPr lang="en-US" sz="10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cs typeface="Arial" panose="020B0604020202020204" pitchFamily="34" charset="0"/>
                        </a:rPr>
                        <a:t>$174.70</a:t>
                      </a:r>
                    </a:p>
                  </a:txBody>
                  <a:tcPr anchor="ctr"/>
                </a:tc>
                <a:extLst>
                  <a:ext uri="{0D108BD9-81ED-4DB2-BD59-A6C34878D82A}">
                    <a16:rowId xmlns:a16="http://schemas.microsoft.com/office/drawing/2014/main" val="1073690404"/>
                  </a:ext>
                </a:extLst>
              </a:tr>
              <a:tr h="535168">
                <a:tc>
                  <a:txBody>
                    <a:bodyPr/>
                    <a:lstStyle/>
                    <a:p>
                      <a:pPr algn="l"/>
                      <a:r>
                        <a:rPr lang="en-US" sz="1400" dirty="0">
                          <a:latin typeface="+mn-lt"/>
                          <a:cs typeface="Arial" panose="020B0604020202020204" pitchFamily="34" charset="0"/>
                        </a:rPr>
                        <a:t>above $103,000 up to $129,000</a:t>
                      </a:r>
                    </a:p>
                  </a:txBody>
                  <a:tcPr anchor="ctr"/>
                </a:tc>
                <a:tc>
                  <a:txBody>
                    <a:bodyPr/>
                    <a:lstStyle/>
                    <a:p>
                      <a:pPr algn="l"/>
                      <a:r>
                        <a:rPr lang="en-US" sz="1400" dirty="0">
                          <a:latin typeface="+mn-lt"/>
                          <a:cs typeface="Arial" panose="020B0604020202020204" pitchFamily="34" charset="0"/>
                        </a:rPr>
                        <a:t>above $206,000</a:t>
                      </a:r>
                      <a:r>
                        <a:rPr lang="en-US" sz="1400" dirty="0">
                          <a:solidFill>
                            <a:schemeClr val="accent4">
                              <a:lumMod val="75000"/>
                            </a:schemeClr>
                          </a:solidFill>
                          <a:latin typeface="+mn-lt"/>
                          <a:cs typeface="Arial" panose="020B0604020202020204" pitchFamily="34" charset="0"/>
                        </a:rPr>
                        <a:t> </a:t>
                      </a:r>
                      <a:r>
                        <a:rPr lang="en-US" sz="1400" dirty="0">
                          <a:latin typeface="+mn-lt"/>
                          <a:cs typeface="Arial" panose="020B0604020202020204" pitchFamily="34" charset="0"/>
                        </a:rPr>
                        <a:t>up to $258,000</a:t>
                      </a:r>
                    </a:p>
                  </a:txBody>
                  <a:tcPr anchor="ctr"/>
                </a:tc>
                <a:tc vMerge="1">
                  <a:txBody>
                    <a:bodyPr/>
                    <a:lstStyle/>
                    <a:p>
                      <a:pPr algn="l"/>
                      <a:endParaRPr lang="en-US" sz="10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cs typeface="Arial" panose="020B0604020202020204" pitchFamily="34" charset="0"/>
                        </a:rPr>
                        <a:t>$244.60</a:t>
                      </a:r>
                    </a:p>
                  </a:txBody>
                  <a:tcPr anchor="ctr"/>
                </a:tc>
                <a:extLst>
                  <a:ext uri="{0D108BD9-81ED-4DB2-BD59-A6C34878D82A}">
                    <a16:rowId xmlns:a16="http://schemas.microsoft.com/office/drawing/2014/main" val="114528049"/>
                  </a:ext>
                </a:extLst>
              </a:tr>
              <a:tr h="535168">
                <a:tc>
                  <a:txBody>
                    <a:bodyPr/>
                    <a:lstStyle/>
                    <a:p>
                      <a:pPr algn="l"/>
                      <a:r>
                        <a:rPr lang="en-US" sz="1400" dirty="0">
                          <a:latin typeface="+mn-lt"/>
                          <a:cs typeface="Arial" panose="020B0604020202020204" pitchFamily="34" charset="0"/>
                        </a:rPr>
                        <a:t>above $129,000 up to $161,000</a:t>
                      </a:r>
                    </a:p>
                  </a:txBody>
                  <a:tcPr anchor="ctr"/>
                </a:tc>
                <a:tc>
                  <a:txBody>
                    <a:bodyPr/>
                    <a:lstStyle/>
                    <a:p>
                      <a:pPr algn="l"/>
                      <a:r>
                        <a:rPr lang="en-US" sz="1400" dirty="0">
                          <a:latin typeface="+mn-lt"/>
                          <a:cs typeface="Arial" panose="020B0604020202020204" pitchFamily="34" charset="0"/>
                        </a:rPr>
                        <a:t>above $258,000 up to $322,000</a:t>
                      </a:r>
                    </a:p>
                  </a:txBody>
                  <a:tcPr anchor="ctr"/>
                </a:tc>
                <a:tc vMerge="1">
                  <a:txBody>
                    <a:bodyPr/>
                    <a:lstStyle/>
                    <a:p>
                      <a:pPr algn="l"/>
                      <a:endParaRPr lang="en-US" sz="10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cs typeface="Arial" panose="020B0604020202020204" pitchFamily="34" charset="0"/>
                        </a:rPr>
                        <a:t>$349.40</a:t>
                      </a:r>
                    </a:p>
                  </a:txBody>
                  <a:tcPr anchor="ctr"/>
                </a:tc>
                <a:extLst>
                  <a:ext uri="{0D108BD9-81ED-4DB2-BD59-A6C34878D82A}">
                    <a16:rowId xmlns:a16="http://schemas.microsoft.com/office/drawing/2014/main" val="2691457998"/>
                  </a:ext>
                </a:extLst>
              </a:tr>
              <a:tr h="535168">
                <a:tc>
                  <a:txBody>
                    <a:bodyPr/>
                    <a:lstStyle/>
                    <a:p>
                      <a:pPr algn="l"/>
                      <a:r>
                        <a:rPr lang="en-US" sz="1400" dirty="0">
                          <a:latin typeface="+mn-lt"/>
                          <a:cs typeface="Arial" panose="020B0604020202020204" pitchFamily="34" charset="0"/>
                        </a:rPr>
                        <a:t>above $161,000</a:t>
                      </a:r>
                      <a:r>
                        <a:rPr lang="en-US" sz="1400" dirty="0">
                          <a:solidFill>
                            <a:schemeClr val="accent4">
                              <a:lumMod val="75000"/>
                            </a:schemeClr>
                          </a:solidFill>
                          <a:latin typeface="+mn-lt"/>
                          <a:cs typeface="Arial" panose="020B0604020202020204" pitchFamily="34" charset="0"/>
                        </a:rPr>
                        <a:t> </a:t>
                      </a:r>
                      <a:r>
                        <a:rPr lang="en-US" sz="1400" dirty="0">
                          <a:latin typeface="+mn-lt"/>
                          <a:cs typeface="Arial" panose="020B0604020202020204" pitchFamily="34" charset="0"/>
                        </a:rPr>
                        <a:t>up to $193,000</a:t>
                      </a:r>
                    </a:p>
                  </a:txBody>
                  <a:tcPr anchor="ctr"/>
                </a:tc>
                <a:tc>
                  <a:txBody>
                    <a:bodyPr/>
                    <a:lstStyle/>
                    <a:p>
                      <a:pPr algn="l"/>
                      <a:r>
                        <a:rPr lang="en-US" sz="1400" dirty="0">
                          <a:latin typeface="+mn-lt"/>
                          <a:cs typeface="Arial" panose="020B0604020202020204" pitchFamily="34" charset="0"/>
                        </a:rPr>
                        <a:t>above $322,000 up to $386,000</a:t>
                      </a:r>
                    </a:p>
                  </a:txBody>
                  <a:tcPr anchor="ctr"/>
                </a:tc>
                <a:tc vMerge="1">
                  <a:txBody>
                    <a:bodyPr/>
                    <a:lstStyle/>
                    <a:p>
                      <a:pPr algn="l"/>
                      <a:endParaRPr lang="en-US" sz="10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cs typeface="Arial" panose="020B0604020202020204" pitchFamily="34" charset="0"/>
                        </a:rPr>
                        <a:t>$454.20</a:t>
                      </a:r>
                    </a:p>
                  </a:txBody>
                  <a:tcPr anchor="ctr"/>
                </a:tc>
                <a:extLst>
                  <a:ext uri="{0D108BD9-81ED-4DB2-BD59-A6C34878D82A}">
                    <a16:rowId xmlns:a16="http://schemas.microsoft.com/office/drawing/2014/main" val="1025762732"/>
                  </a:ext>
                </a:extLst>
              </a:tr>
              <a:tr h="535168">
                <a:tc>
                  <a:txBody>
                    <a:bodyPr/>
                    <a:lstStyle/>
                    <a:p>
                      <a:pPr algn="l"/>
                      <a:r>
                        <a:rPr lang="en-US" sz="1400" dirty="0">
                          <a:latin typeface="+mn-lt"/>
                          <a:cs typeface="Arial" panose="020B0604020202020204" pitchFamily="34" charset="0"/>
                        </a:rPr>
                        <a:t>above $193,000</a:t>
                      </a:r>
                      <a:r>
                        <a:rPr lang="en-US" sz="1400" dirty="0">
                          <a:solidFill>
                            <a:schemeClr val="accent4">
                              <a:lumMod val="75000"/>
                            </a:schemeClr>
                          </a:solidFill>
                          <a:latin typeface="+mn-lt"/>
                          <a:cs typeface="Arial" panose="020B0604020202020204" pitchFamily="34" charset="0"/>
                        </a:rPr>
                        <a:t> </a:t>
                      </a:r>
                      <a:r>
                        <a:rPr lang="en-US" sz="1400" dirty="0">
                          <a:latin typeface="+mn-lt"/>
                          <a:cs typeface="Arial" panose="020B0604020202020204" pitchFamily="34" charset="0"/>
                        </a:rPr>
                        <a:t>and </a:t>
                      </a:r>
                      <a:br>
                        <a:rPr lang="en-US" sz="1400" dirty="0">
                          <a:latin typeface="+mn-lt"/>
                          <a:cs typeface="Arial" panose="020B0604020202020204" pitchFamily="34" charset="0"/>
                        </a:rPr>
                      </a:br>
                      <a:r>
                        <a:rPr lang="en-US" sz="1400" dirty="0">
                          <a:latin typeface="+mn-lt"/>
                          <a:cs typeface="Arial" panose="020B0604020202020204" pitchFamily="34" charset="0"/>
                        </a:rPr>
                        <a:t>less than $500,000</a:t>
                      </a:r>
                    </a:p>
                  </a:txBody>
                  <a:tcPr anchor="ctr"/>
                </a:tc>
                <a:tc>
                  <a:txBody>
                    <a:bodyPr/>
                    <a:lstStyle/>
                    <a:p>
                      <a:pPr algn="l"/>
                      <a:r>
                        <a:rPr lang="en-US" sz="1400" dirty="0">
                          <a:latin typeface="+mn-lt"/>
                          <a:cs typeface="Arial" panose="020B0604020202020204" pitchFamily="34" charset="0"/>
                        </a:rPr>
                        <a:t>above $386,000 and less than $750,000</a:t>
                      </a:r>
                    </a:p>
                  </a:txBody>
                  <a:tcPr anchor="ctr"/>
                </a:tc>
                <a:tc vMerge="1">
                  <a:txBody>
                    <a:bodyPr/>
                    <a:lstStyle/>
                    <a:p>
                      <a:pPr algn="l"/>
                      <a:endParaRPr lang="en-US" sz="10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cs typeface="Arial" panose="020B0604020202020204" pitchFamily="34" charset="0"/>
                        </a:rPr>
                        <a:t>$559.00</a:t>
                      </a:r>
                    </a:p>
                  </a:txBody>
                  <a:tcPr anchor="ctr"/>
                </a:tc>
                <a:extLst>
                  <a:ext uri="{0D108BD9-81ED-4DB2-BD59-A6C34878D82A}">
                    <a16:rowId xmlns:a16="http://schemas.microsoft.com/office/drawing/2014/main" val="4058256027"/>
                  </a:ext>
                </a:extLst>
              </a:tr>
              <a:tr h="481179">
                <a:tc>
                  <a:txBody>
                    <a:bodyPr/>
                    <a:lstStyle/>
                    <a:p>
                      <a:pPr algn="l"/>
                      <a:r>
                        <a:rPr lang="en-US" sz="1400" dirty="0">
                          <a:latin typeface="+mn-lt"/>
                          <a:cs typeface="Arial" panose="020B0604020202020204" pitchFamily="34" charset="0"/>
                        </a:rPr>
                        <a:t>$500,000 or above</a:t>
                      </a:r>
                    </a:p>
                  </a:txBody>
                  <a:tcPr anchor="ctr"/>
                </a:tc>
                <a:tc>
                  <a:txBody>
                    <a:bodyPr/>
                    <a:lstStyle/>
                    <a:p>
                      <a:pPr algn="l"/>
                      <a:r>
                        <a:rPr lang="en-US" sz="1400" dirty="0">
                          <a:latin typeface="+mn-lt"/>
                          <a:cs typeface="Arial" panose="020B0604020202020204" pitchFamily="34" charset="0"/>
                        </a:rPr>
                        <a:t>$750,000 or above</a:t>
                      </a:r>
                    </a:p>
                  </a:txBody>
                  <a:tcPr anchor="ctr"/>
                </a:tc>
                <a:tc vMerge="1">
                  <a:txBody>
                    <a:bodyPr/>
                    <a:lstStyle/>
                    <a:p>
                      <a:pPr algn="l"/>
                      <a:endParaRPr lang="en-US" sz="10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mn-lt"/>
                          <a:cs typeface="Arial" panose="020B0604020202020204" pitchFamily="34" charset="0"/>
                        </a:rPr>
                        <a:t>$594.00</a:t>
                      </a:r>
                    </a:p>
                  </a:txBody>
                  <a:tcPr anchor="ctr"/>
                </a:tc>
                <a:extLst>
                  <a:ext uri="{0D108BD9-81ED-4DB2-BD59-A6C34878D82A}">
                    <a16:rowId xmlns:a16="http://schemas.microsoft.com/office/drawing/2014/main" val="1348008003"/>
                  </a:ext>
                </a:extLst>
              </a:tr>
            </a:tbl>
          </a:graphicData>
        </a:graphic>
      </p:graphicFrame>
      <p:sp>
        <p:nvSpPr>
          <p:cNvPr id="4" name="Slide Number Placeholder 3">
            <a:extLst>
              <a:ext uri="{FF2B5EF4-FFF2-40B4-BE49-F238E27FC236}">
                <a16:creationId xmlns:a16="http://schemas.microsoft.com/office/drawing/2014/main" id="{2169CFF1-8AE8-2231-3EE0-FCF381F0A39B}"/>
              </a:ext>
            </a:extLst>
          </p:cNvPr>
          <p:cNvSpPr>
            <a:spLocks noGrp="1"/>
          </p:cNvSpPr>
          <p:nvPr>
            <p:ph type="sldNum" sz="quarter" idx="12"/>
          </p:nvPr>
        </p:nvSpPr>
        <p:spPr/>
        <p:txBody>
          <a:bodyPr/>
          <a:lstStyle/>
          <a:p>
            <a:fld id="{799DC4A8-1FD6-4A87-8072-823973D663D7}" type="slidenum">
              <a:rPr lang="en-US" smtClean="0"/>
              <a:t>5</a:t>
            </a:fld>
            <a:endParaRPr lang="en-US"/>
          </a:p>
        </p:txBody>
      </p:sp>
    </p:spTree>
    <p:extLst>
      <p:ext uri="{BB962C8B-B14F-4D97-AF65-F5344CB8AC3E}">
        <p14:creationId xmlns:p14="http://schemas.microsoft.com/office/powerpoint/2010/main" val="3727864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D78112-2C4A-4301-AC59-3208091397E1}"/>
              </a:ext>
            </a:extLst>
          </p:cNvPr>
          <p:cNvSpPr txBox="1"/>
          <p:nvPr/>
        </p:nvSpPr>
        <p:spPr>
          <a:xfrm>
            <a:off x="1600201" y="838201"/>
            <a:ext cx="2083233" cy="2685871"/>
          </a:xfrm>
          <a:prstGeom prst="roundRect">
            <a:avLst/>
          </a:prstGeom>
          <a:ln w="12700"/>
        </p:spPr>
        <p:style>
          <a:lnRef idx="2">
            <a:schemeClr val="dk1"/>
          </a:lnRef>
          <a:fillRef idx="1">
            <a:schemeClr val="lt1"/>
          </a:fillRef>
          <a:effectRef idx="0">
            <a:schemeClr val="dk1"/>
          </a:effectRef>
          <a:fontRef idx="minor">
            <a:schemeClr val="dk1"/>
          </a:fontRef>
        </p:style>
        <p:txBody>
          <a:bodyPr vert="horz" wrap="square" rtlCol="0">
            <a:spAutoFit/>
          </a:bodyPr>
          <a:lstStyle/>
          <a:p>
            <a:pPr marL="257175" indent="-257175">
              <a:buFont typeface="Arial" panose="020B0604020202020204" pitchFamily="34" charset="0"/>
              <a:buChar char="•"/>
            </a:pPr>
            <a:r>
              <a:rPr lang="en-US" sz="1200" dirty="0">
                <a:solidFill>
                  <a:schemeClr val="tx1"/>
                </a:solidFill>
              </a:rPr>
              <a:t>There are 3,456 members included in the trajectory analysis.</a:t>
            </a:r>
          </a:p>
          <a:p>
            <a:pPr marL="257175" indent="-257175">
              <a:buFont typeface="Arial" panose="020B0604020202020204" pitchFamily="34" charset="0"/>
              <a:buChar char="•"/>
            </a:pPr>
            <a:endParaRPr lang="en-US" sz="1200" dirty="0">
              <a:solidFill>
                <a:schemeClr val="tx1"/>
              </a:solidFill>
            </a:endParaRPr>
          </a:p>
          <a:p>
            <a:pPr marL="257175" indent="-257175">
              <a:buFont typeface="Arial" panose="020B0604020202020204" pitchFamily="34" charset="0"/>
              <a:buChar char="•"/>
            </a:pPr>
            <a:r>
              <a:rPr lang="en-US" sz="1200" dirty="0">
                <a:solidFill>
                  <a:schemeClr val="tx1"/>
                </a:solidFill>
              </a:rPr>
              <a:t>Majority of the members have $0 unplanned cost over tracked months.</a:t>
            </a:r>
          </a:p>
          <a:p>
            <a:pPr marL="257175" indent="-257175">
              <a:buFont typeface="Arial" panose="020B0604020202020204" pitchFamily="34" charset="0"/>
              <a:buChar char="•"/>
            </a:pPr>
            <a:endParaRPr lang="en-US" sz="1200" dirty="0">
              <a:solidFill>
                <a:schemeClr val="tx1"/>
              </a:solidFill>
            </a:endParaRPr>
          </a:p>
          <a:p>
            <a:pPr marL="257175" indent="-257175">
              <a:buFont typeface="Arial" panose="020B0604020202020204" pitchFamily="34" charset="0"/>
              <a:buChar char="•"/>
            </a:pPr>
            <a:r>
              <a:rPr lang="en-US" sz="1200" dirty="0">
                <a:solidFill>
                  <a:schemeClr val="tx1"/>
                </a:solidFill>
              </a:rPr>
              <a:t>Outliers above 99% percentile imputed with 99% threshold value $1325.34.</a:t>
            </a:r>
          </a:p>
        </p:txBody>
      </p:sp>
      <p:pic>
        <p:nvPicPr>
          <p:cNvPr id="3" name="Picture 2">
            <a:extLst>
              <a:ext uri="{FF2B5EF4-FFF2-40B4-BE49-F238E27FC236}">
                <a16:creationId xmlns:a16="http://schemas.microsoft.com/office/drawing/2014/main" id="{8090E21E-B0C5-4E0A-9D87-434F8A4B1EB2}"/>
              </a:ext>
            </a:extLst>
          </p:cNvPr>
          <p:cNvPicPr>
            <a:picLocks noChangeAspect="1"/>
          </p:cNvPicPr>
          <p:nvPr/>
        </p:nvPicPr>
        <p:blipFill rotWithShape="1">
          <a:blip r:embed="rId2"/>
          <a:srcRect l="2706" t="1588" r="3609" b="3152"/>
          <a:stretch/>
        </p:blipFill>
        <p:spPr>
          <a:xfrm>
            <a:off x="4038601" y="344774"/>
            <a:ext cx="6271853" cy="5638800"/>
          </a:xfrm>
          <a:prstGeom prst="rect">
            <a:avLst/>
          </a:prstGeom>
        </p:spPr>
      </p:pic>
      <p:cxnSp>
        <p:nvCxnSpPr>
          <p:cNvPr id="8" name="Straight Connector 7">
            <a:extLst>
              <a:ext uri="{FF2B5EF4-FFF2-40B4-BE49-F238E27FC236}">
                <a16:creationId xmlns:a16="http://schemas.microsoft.com/office/drawing/2014/main" id="{8DAED13B-5E85-4974-8951-124EE9BEDF11}"/>
              </a:ext>
            </a:extLst>
          </p:cNvPr>
          <p:cNvCxnSpPr/>
          <p:nvPr/>
        </p:nvCxnSpPr>
        <p:spPr>
          <a:xfrm flipV="1">
            <a:off x="7315200" y="1447800"/>
            <a:ext cx="0" cy="3352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457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3C7F3BF1-EE2D-410A-8121-5E0C519FEA46}"/>
              </a:ext>
            </a:extLst>
          </p:cNvPr>
          <p:cNvPicPr>
            <a:picLocks noChangeAspect="1"/>
          </p:cNvPicPr>
          <p:nvPr/>
        </p:nvPicPr>
        <p:blipFill>
          <a:blip r:embed="rId3"/>
          <a:stretch>
            <a:fillRect/>
          </a:stretch>
        </p:blipFill>
        <p:spPr>
          <a:xfrm>
            <a:off x="1634067" y="1085946"/>
            <a:ext cx="8845435" cy="4430304"/>
          </a:xfrm>
          <a:prstGeom prst="rect">
            <a:avLst/>
          </a:prstGeom>
        </p:spPr>
      </p:pic>
      <p:sp>
        <p:nvSpPr>
          <p:cNvPr id="2" name="TextBox 1">
            <a:extLst>
              <a:ext uri="{FF2B5EF4-FFF2-40B4-BE49-F238E27FC236}">
                <a16:creationId xmlns:a16="http://schemas.microsoft.com/office/drawing/2014/main" id="{BA5A07E3-23A8-4EBD-94B0-D3DC49A7FFB6}"/>
              </a:ext>
            </a:extLst>
          </p:cNvPr>
          <p:cNvSpPr txBox="1"/>
          <p:nvPr/>
        </p:nvSpPr>
        <p:spPr>
          <a:xfrm>
            <a:off x="1549401" y="128378"/>
            <a:ext cx="9008533" cy="461665"/>
          </a:xfrm>
          <a:prstGeom prst="rect">
            <a:avLst/>
          </a:prstGeom>
        </p:spPr>
        <p:txBody>
          <a:bodyPr vert="horz" wrap="square" rtlCol="0">
            <a:spAutoFit/>
          </a:bodyPr>
          <a:lstStyle/>
          <a:p>
            <a:pPr algn="ctr"/>
            <a:r>
              <a:rPr lang="en-US" sz="2400" dirty="0"/>
              <a:t>Analyzing Opioid Misuse in a 2+ Member Household</a:t>
            </a:r>
          </a:p>
        </p:txBody>
      </p:sp>
      <p:sp>
        <p:nvSpPr>
          <p:cNvPr id="4" name="Rectangle 3">
            <a:extLst>
              <a:ext uri="{FF2B5EF4-FFF2-40B4-BE49-F238E27FC236}">
                <a16:creationId xmlns:a16="http://schemas.microsoft.com/office/drawing/2014/main" id="{094913C0-DCC8-4436-A8C3-4AE0204C4063}"/>
              </a:ext>
            </a:extLst>
          </p:cNvPr>
          <p:cNvSpPr/>
          <p:nvPr/>
        </p:nvSpPr>
        <p:spPr>
          <a:xfrm>
            <a:off x="5731935" y="750147"/>
            <a:ext cx="1185333" cy="60959"/>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0" name="TextBox 9">
            <a:extLst>
              <a:ext uri="{FF2B5EF4-FFF2-40B4-BE49-F238E27FC236}">
                <a16:creationId xmlns:a16="http://schemas.microsoft.com/office/drawing/2014/main" id="{28A65E7D-E424-45F9-B956-1EF0ADF947C4}"/>
              </a:ext>
            </a:extLst>
          </p:cNvPr>
          <p:cNvSpPr txBox="1"/>
          <p:nvPr/>
        </p:nvSpPr>
        <p:spPr>
          <a:xfrm>
            <a:off x="6324601" y="5078694"/>
            <a:ext cx="4244859" cy="933461"/>
          </a:xfrm>
          <a:prstGeom prst="rect">
            <a:avLst/>
          </a:prstGeom>
          <a:noFill/>
          <a:ln w="25400">
            <a:solidFill>
              <a:schemeClr val="tx1"/>
            </a:solidFill>
          </a:ln>
        </p:spPr>
        <p:txBody>
          <a:bodyPr vert="horz" wrap="square" rtlCol="0">
            <a:spAutoFit/>
          </a:bodyPr>
          <a:lstStyle/>
          <a:p>
            <a:pPr algn="ctr"/>
            <a:r>
              <a:rPr lang="en-US" sz="1333" dirty="0"/>
              <a:t>Members living in multi-member households with opioid use are significantly </a:t>
            </a:r>
            <a:r>
              <a:rPr lang="en-US" sz="1333" b="1" i="1" dirty="0"/>
              <a:t>more likely </a:t>
            </a:r>
            <a:r>
              <a:rPr lang="en-US" sz="1333" b="1" dirty="0"/>
              <a:t>to have an overdose diagnosis </a:t>
            </a:r>
            <a:r>
              <a:rPr lang="en-US" sz="1333" dirty="0"/>
              <a:t>in their lifetime, </a:t>
            </a:r>
            <a:r>
              <a:rPr lang="en-US" sz="1400" b="1" dirty="0"/>
              <a:t>regardless of who holds the prescription</a:t>
            </a:r>
            <a:r>
              <a:rPr lang="en-US" sz="1400" dirty="0"/>
              <a:t> </a:t>
            </a:r>
            <a:r>
              <a:rPr lang="en-US" sz="1333" dirty="0"/>
              <a:t>(p &lt; 0.001).</a:t>
            </a:r>
          </a:p>
        </p:txBody>
      </p:sp>
    </p:spTree>
    <p:extLst>
      <p:ext uri="{BB962C8B-B14F-4D97-AF65-F5344CB8AC3E}">
        <p14:creationId xmlns:p14="http://schemas.microsoft.com/office/powerpoint/2010/main" val="1717611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8CCCEA-B8C1-43E7-A247-EB47CFBFAF3B}"/>
              </a:ext>
            </a:extLst>
          </p:cNvPr>
          <p:cNvSpPr>
            <a:spLocks noGrp="1"/>
          </p:cNvSpPr>
          <p:nvPr>
            <p:ph type="title"/>
          </p:nvPr>
        </p:nvSpPr>
        <p:spPr/>
        <p:txBody>
          <a:bodyPr/>
          <a:lstStyle/>
          <a:p>
            <a:r>
              <a:rPr lang="en-US" dirty="0">
                <a:solidFill>
                  <a:schemeClr val="tx1"/>
                </a:solidFill>
              </a:rPr>
              <a:t>Treatment</a:t>
            </a:r>
          </a:p>
        </p:txBody>
      </p:sp>
      <p:pic>
        <p:nvPicPr>
          <p:cNvPr id="1026" name="Picture 2" descr="image003">
            <a:extLst>
              <a:ext uri="{FF2B5EF4-FFF2-40B4-BE49-F238E27FC236}">
                <a16:creationId xmlns:a16="http://schemas.microsoft.com/office/drawing/2014/main" id="{6CFB4AC8-B455-4375-8E1E-BC4F111AB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988" y="1905000"/>
            <a:ext cx="4625203"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4" descr="image004">
            <a:extLst>
              <a:ext uri="{FF2B5EF4-FFF2-40B4-BE49-F238E27FC236}">
                <a16:creationId xmlns:a16="http://schemas.microsoft.com/office/drawing/2014/main" id="{60E0C870-4BFD-4CF9-8C2D-DBD49EF15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879" y="1905000"/>
            <a:ext cx="4639386"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6440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A07E3-23A8-4EBD-94B0-D3DC49A7FFB6}"/>
              </a:ext>
            </a:extLst>
          </p:cNvPr>
          <p:cNvSpPr txBox="1"/>
          <p:nvPr/>
        </p:nvSpPr>
        <p:spPr>
          <a:xfrm>
            <a:off x="1549401" y="128378"/>
            <a:ext cx="9008533" cy="461665"/>
          </a:xfrm>
          <a:prstGeom prst="rect">
            <a:avLst/>
          </a:prstGeom>
        </p:spPr>
        <p:txBody>
          <a:bodyPr vert="horz" wrap="square" rtlCol="0">
            <a:spAutoFit/>
          </a:bodyPr>
          <a:lstStyle/>
          <a:p>
            <a:pPr algn="ctr"/>
            <a:r>
              <a:rPr lang="en-US" sz="2400" dirty="0"/>
              <a:t>Opioid Hotspots</a:t>
            </a:r>
          </a:p>
        </p:txBody>
      </p:sp>
      <p:pic>
        <p:nvPicPr>
          <p:cNvPr id="59" name="Content Placeholder 2">
            <a:extLst>
              <a:ext uri="{FF2B5EF4-FFF2-40B4-BE49-F238E27FC236}">
                <a16:creationId xmlns:a16="http://schemas.microsoft.com/office/drawing/2014/main" id="{5844E8E0-08BA-43B0-81CC-4CFC4B031F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706" r="34062" b="73137"/>
          <a:stretch/>
        </p:blipFill>
        <p:spPr>
          <a:xfrm>
            <a:off x="8031126" y="2986690"/>
            <a:ext cx="2204148" cy="1812924"/>
          </a:xfrm>
          <a:prstGeom prst="rect">
            <a:avLst/>
          </a:prstGeom>
        </p:spPr>
      </p:pic>
      <p:pic>
        <p:nvPicPr>
          <p:cNvPr id="1026" name="Picture 2" descr="C:\Users\banek\AppData\Local\Temp\SNAGHTML10e97109.PNG">
            <a:extLst>
              <a:ext uri="{FF2B5EF4-FFF2-40B4-BE49-F238E27FC236}">
                <a16:creationId xmlns:a16="http://schemas.microsoft.com/office/drawing/2014/main" id="{10C296A4-52A1-444B-886C-E8733968A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510" y="990601"/>
            <a:ext cx="5307616" cy="44937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3C2D17B-F556-46D0-A525-94B8FBA6D39B}"/>
              </a:ext>
            </a:extLst>
          </p:cNvPr>
          <p:cNvSpPr txBox="1"/>
          <p:nvPr/>
        </p:nvSpPr>
        <p:spPr>
          <a:xfrm>
            <a:off x="1734893" y="5005219"/>
            <a:ext cx="246308" cy="318100"/>
          </a:xfrm>
          <a:prstGeom prst="rect">
            <a:avLst/>
          </a:prstGeom>
          <a:solidFill>
            <a:schemeClr val="tx1"/>
          </a:solidFill>
          <a:ln>
            <a:solidFill>
              <a:schemeClr val="tx1"/>
            </a:solidFill>
          </a:ln>
        </p:spPr>
        <p:txBody>
          <a:bodyPr vert="horz" wrap="square" rtlCol="0">
            <a:spAutoFit/>
          </a:bodyPr>
          <a:lstStyle/>
          <a:p>
            <a:pPr algn="ctr"/>
            <a:r>
              <a:rPr lang="en-US" sz="1467" b="1" dirty="0"/>
              <a:t>H</a:t>
            </a:r>
          </a:p>
        </p:txBody>
      </p:sp>
      <p:sp>
        <p:nvSpPr>
          <p:cNvPr id="12" name="TextBox 11">
            <a:extLst>
              <a:ext uri="{FF2B5EF4-FFF2-40B4-BE49-F238E27FC236}">
                <a16:creationId xmlns:a16="http://schemas.microsoft.com/office/drawing/2014/main" id="{153031EA-FCDA-4B36-8CB0-D27E17489590}"/>
              </a:ext>
            </a:extLst>
          </p:cNvPr>
          <p:cNvSpPr txBox="1"/>
          <p:nvPr/>
        </p:nvSpPr>
        <p:spPr>
          <a:xfrm>
            <a:off x="1981202" y="4933406"/>
            <a:ext cx="876299" cy="461665"/>
          </a:xfrm>
          <a:prstGeom prst="rect">
            <a:avLst/>
          </a:prstGeom>
        </p:spPr>
        <p:txBody>
          <a:bodyPr vert="horz" wrap="square" rtlCol="0">
            <a:spAutoFit/>
          </a:bodyPr>
          <a:lstStyle/>
          <a:p>
            <a:r>
              <a:rPr lang="en-US" sz="1200" dirty="0"/>
              <a:t>UPMC Hospital</a:t>
            </a:r>
          </a:p>
        </p:txBody>
      </p:sp>
      <p:sp>
        <p:nvSpPr>
          <p:cNvPr id="60" name="TextBox 59">
            <a:extLst>
              <a:ext uri="{FF2B5EF4-FFF2-40B4-BE49-F238E27FC236}">
                <a16:creationId xmlns:a16="http://schemas.microsoft.com/office/drawing/2014/main" id="{0B094D8D-A39C-4347-9E12-9B1E9947C52B}"/>
              </a:ext>
            </a:extLst>
          </p:cNvPr>
          <p:cNvSpPr txBox="1"/>
          <p:nvPr/>
        </p:nvSpPr>
        <p:spPr>
          <a:xfrm>
            <a:off x="1734893" y="5629047"/>
            <a:ext cx="246308" cy="318100"/>
          </a:xfrm>
          <a:prstGeom prst="rect">
            <a:avLst/>
          </a:prstGeom>
          <a:solidFill>
            <a:schemeClr val="bg1">
              <a:lumMod val="65000"/>
            </a:schemeClr>
          </a:solidFill>
          <a:ln>
            <a:solidFill>
              <a:schemeClr val="bg1">
                <a:lumMod val="75000"/>
              </a:schemeClr>
            </a:solidFill>
          </a:ln>
        </p:spPr>
        <p:txBody>
          <a:bodyPr vert="horz" wrap="square" rtlCol="0">
            <a:spAutoFit/>
          </a:bodyPr>
          <a:lstStyle/>
          <a:p>
            <a:pPr algn="ctr"/>
            <a:r>
              <a:rPr lang="en-US" sz="1467" b="1" dirty="0"/>
              <a:t>H</a:t>
            </a:r>
          </a:p>
        </p:txBody>
      </p:sp>
      <p:sp>
        <p:nvSpPr>
          <p:cNvPr id="61" name="TextBox 60">
            <a:extLst>
              <a:ext uri="{FF2B5EF4-FFF2-40B4-BE49-F238E27FC236}">
                <a16:creationId xmlns:a16="http://schemas.microsoft.com/office/drawing/2014/main" id="{65483CAA-762A-4747-B2DC-3233FA322D3F}"/>
              </a:ext>
            </a:extLst>
          </p:cNvPr>
          <p:cNvSpPr txBox="1"/>
          <p:nvPr/>
        </p:nvSpPr>
        <p:spPr>
          <a:xfrm>
            <a:off x="1981202" y="5557234"/>
            <a:ext cx="1003299" cy="461665"/>
          </a:xfrm>
          <a:prstGeom prst="rect">
            <a:avLst/>
          </a:prstGeom>
        </p:spPr>
        <p:txBody>
          <a:bodyPr vert="horz" wrap="square" rtlCol="0">
            <a:spAutoFit/>
          </a:bodyPr>
          <a:lstStyle/>
          <a:p>
            <a:r>
              <a:rPr lang="en-US" sz="1200" dirty="0"/>
              <a:t>Non-UPMC Hospital</a:t>
            </a:r>
          </a:p>
        </p:txBody>
      </p:sp>
    </p:spTree>
    <p:extLst>
      <p:ext uri="{BB962C8B-B14F-4D97-AF65-F5344CB8AC3E}">
        <p14:creationId xmlns:p14="http://schemas.microsoft.com/office/powerpoint/2010/main" val="2863625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A07E3-23A8-4EBD-94B0-D3DC49A7FFB6}"/>
              </a:ext>
            </a:extLst>
          </p:cNvPr>
          <p:cNvSpPr txBox="1"/>
          <p:nvPr/>
        </p:nvSpPr>
        <p:spPr>
          <a:xfrm>
            <a:off x="1549400" y="193630"/>
            <a:ext cx="9118600" cy="441211"/>
          </a:xfrm>
          <a:prstGeom prst="rect">
            <a:avLst/>
          </a:prstGeom>
        </p:spPr>
        <p:txBody>
          <a:bodyPr vert="horz" wrap="square" rtlCol="0">
            <a:spAutoFit/>
          </a:bodyPr>
          <a:lstStyle>
            <a:defPPr>
              <a:defRPr lang="en-US"/>
            </a:defPPr>
            <a:lvl1pPr algn="ctr">
              <a:defRPr b="0">
                <a:solidFill>
                  <a:schemeClr val="tx2"/>
                </a:solidFill>
              </a:defRPr>
            </a:lvl1pPr>
          </a:lstStyle>
          <a:p>
            <a:r>
              <a:rPr lang="en-US" sz="2267" dirty="0">
                <a:solidFill>
                  <a:schemeClr val="tx1"/>
                </a:solidFill>
              </a:rPr>
              <a:t>Opioid Use Disorder Centers of Excellence (COE) Locations</a:t>
            </a:r>
          </a:p>
        </p:txBody>
      </p:sp>
      <p:pic>
        <p:nvPicPr>
          <p:cNvPr id="9" name="Picture 8">
            <a:extLst>
              <a:ext uri="{FF2B5EF4-FFF2-40B4-BE49-F238E27FC236}">
                <a16:creationId xmlns:a16="http://schemas.microsoft.com/office/drawing/2014/main" id="{AB508201-C768-4232-B046-F1CDA9AAC77A}"/>
              </a:ext>
            </a:extLst>
          </p:cNvPr>
          <p:cNvPicPr>
            <a:picLocks noChangeAspect="1"/>
          </p:cNvPicPr>
          <p:nvPr/>
        </p:nvPicPr>
        <p:blipFill>
          <a:blip r:embed="rId2"/>
          <a:stretch>
            <a:fillRect/>
          </a:stretch>
        </p:blipFill>
        <p:spPr>
          <a:xfrm>
            <a:off x="1876261" y="1582828"/>
            <a:ext cx="7256796" cy="4071535"/>
          </a:xfrm>
          <a:prstGeom prst="rect">
            <a:avLst/>
          </a:prstGeom>
        </p:spPr>
      </p:pic>
      <p:pic>
        <p:nvPicPr>
          <p:cNvPr id="12" name="Picture 11">
            <a:extLst>
              <a:ext uri="{FF2B5EF4-FFF2-40B4-BE49-F238E27FC236}">
                <a16:creationId xmlns:a16="http://schemas.microsoft.com/office/drawing/2014/main" id="{D8E4AAAB-C50C-48FE-9320-B88DA4BB2679}"/>
              </a:ext>
            </a:extLst>
          </p:cNvPr>
          <p:cNvPicPr>
            <a:picLocks noChangeAspect="1"/>
          </p:cNvPicPr>
          <p:nvPr/>
        </p:nvPicPr>
        <p:blipFill>
          <a:blip r:embed="rId3"/>
          <a:stretch>
            <a:fillRect/>
          </a:stretch>
        </p:blipFill>
        <p:spPr>
          <a:xfrm>
            <a:off x="9274960" y="2552719"/>
            <a:ext cx="1221103" cy="1507535"/>
          </a:xfrm>
          <a:prstGeom prst="rect">
            <a:avLst/>
          </a:prstGeom>
        </p:spPr>
      </p:pic>
    </p:spTree>
    <p:extLst>
      <p:ext uri="{BB962C8B-B14F-4D97-AF65-F5344CB8AC3E}">
        <p14:creationId xmlns:p14="http://schemas.microsoft.com/office/powerpoint/2010/main" val="511957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The Hard Problems in Healthcare</a:t>
            </a:r>
          </a:p>
        </p:txBody>
      </p:sp>
      <p:pic>
        <p:nvPicPr>
          <p:cNvPr id="6146" name="Picture 2" descr="Image result for image of kittens sorted by typ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9993" y="1578958"/>
            <a:ext cx="1995233" cy="133151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image of kittens sorted by t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4107" y="2928433"/>
            <a:ext cx="1950995" cy="129829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image of kittens sorted by typ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72473" y="4276853"/>
            <a:ext cx="1771650" cy="123674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1527201"/>
            <a:ext cx="5891964"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58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0-#ppt_w/2"/>
                                          </p:val>
                                        </p:tav>
                                        <p:tav tm="100000">
                                          <p:val>
                                            <p:strVal val="#ppt_x"/>
                                          </p:val>
                                        </p:tav>
                                      </p:tavLst>
                                    </p:anim>
                                    <p:anim calcmode="lin" valueType="num">
                                      <p:cBhvr additive="base">
                                        <p:cTn id="8" dur="50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anim calcmode="lin" valueType="num">
                                      <p:cBhvr additive="base">
                                        <p:cTn id="13" dur="500" fill="hold"/>
                                        <p:tgtEl>
                                          <p:spTgt spid="6148"/>
                                        </p:tgtEl>
                                        <p:attrNameLst>
                                          <p:attrName>ppt_x</p:attrName>
                                        </p:attrNameLst>
                                      </p:cBhvr>
                                      <p:tavLst>
                                        <p:tav tm="0">
                                          <p:val>
                                            <p:strVal val="0-#ppt_w/2"/>
                                          </p:val>
                                        </p:tav>
                                        <p:tav tm="100000">
                                          <p:val>
                                            <p:strVal val="#ppt_x"/>
                                          </p:val>
                                        </p:tav>
                                      </p:tavLst>
                                    </p:anim>
                                    <p:anim calcmode="lin" valueType="num">
                                      <p:cBhvr additive="base">
                                        <p:cTn id="14" dur="500" fill="hold"/>
                                        <p:tgtEl>
                                          <p:spTgt spid="614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152"/>
                                        </p:tgtEl>
                                        <p:attrNameLst>
                                          <p:attrName>style.visibility</p:attrName>
                                        </p:attrNameLst>
                                      </p:cBhvr>
                                      <p:to>
                                        <p:strVal val="visible"/>
                                      </p:to>
                                    </p:set>
                                    <p:anim calcmode="lin" valueType="num">
                                      <p:cBhvr additive="base">
                                        <p:cTn id="19" dur="500" fill="hold"/>
                                        <p:tgtEl>
                                          <p:spTgt spid="6152"/>
                                        </p:tgtEl>
                                        <p:attrNameLst>
                                          <p:attrName>ppt_x</p:attrName>
                                        </p:attrNameLst>
                                      </p:cBhvr>
                                      <p:tavLst>
                                        <p:tav tm="0">
                                          <p:val>
                                            <p:strVal val="0-#ppt_w/2"/>
                                          </p:val>
                                        </p:tav>
                                        <p:tav tm="100000">
                                          <p:val>
                                            <p:strVal val="#ppt_x"/>
                                          </p:val>
                                        </p:tav>
                                      </p:tavLst>
                                    </p:anim>
                                    <p:anim calcmode="lin" valueType="num">
                                      <p:cBhvr additive="base">
                                        <p:cTn id="20" dur="500" fill="hold"/>
                                        <p:tgtEl>
                                          <p:spTgt spid="6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62B32-3E4D-4FF0-A2B9-5E750E57353C}"/>
              </a:ext>
            </a:extLst>
          </p:cNvPr>
          <p:cNvSpPr>
            <a:spLocks noGrp="1"/>
          </p:cNvSpPr>
          <p:nvPr>
            <p:ph type="title"/>
          </p:nvPr>
        </p:nvSpPr>
        <p:spPr>
          <a:xfrm>
            <a:off x="1981200" y="49344"/>
            <a:ext cx="8229600" cy="764250"/>
          </a:xfrm>
        </p:spPr>
        <p:txBody>
          <a:bodyPr/>
          <a:lstStyle/>
          <a:p>
            <a:r>
              <a:rPr lang="en-US" dirty="0">
                <a:solidFill>
                  <a:schemeClr val="tx1"/>
                </a:solidFill>
              </a:rPr>
              <a:t>Disease Profile Definitions</a:t>
            </a:r>
          </a:p>
        </p:txBody>
      </p:sp>
      <p:pic>
        <p:nvPicPr>
          <p:cNvPr id="7" name="Content Placeholder 6">
            <a:extLst>
              <a:ext uri="{FF2B5EF4-FFF2-40B4-BE49-F238E27FC236}">
                <a16:creationId xmlns:a16="http://schemas.microsoft.com/office/drawing/2014/main" id="{526AC3DB-8C10-4DE1-A1E0-DA3452C78BAD}"/>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981200" y="813594"/>
            <a:ext cx="8229601" cy="6049982"/>
          </a:xfrm>
          <a:prstGeom prst="rect">
            <a:avLst/>
          </a:prstGeom>
          <a:solidFill>
            <a:schemeClr val="bg1"/>
          </a:solidFill>
          <a:ln>
            <a:noFill/>
          </a:ln>
        </p:spPr>
      </p:pic>
    </p:spTree>
    <p:extLst>
      <p:ext uri="{BB962C8B-B14F-4D97-AF65-F5344CB8AC3E}">
        <p14:creationId xmlns:p14="http://schemas.microsoft.com/office/powerpoint/2010/main" val="2627391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38661"/>
            <a:ext cx="9067799" cy="792850"/>
          </a:xfrm>
        </p:spPr>
        <p:txBody>
          <a:bodyPr anchor="ctr">
            <a:noAutofit/>
          </a:bodyPr>
          <a:lstStyle/>
          <a:p>
            <a:r>
              <a:rPr lang="en-US" sz="2800" dirty="0">
                <a:solidFill>
                  <a:schemeClr val="tx1"/>
                </a:solidFill>
              </a:rPr>
              <a:t>Population Break-Down by Comorbidity Profile</a:t>
            </a:r>
          </a:p>
        </p:txBody>
      </p:sp>
      <p:grpSp>
        <p:nvGrpSpPr>
          <p:cNvPr id="2057" name="Group 2056">
            <a:extLst>
              <a:ext uri="{FF2B5EF4-FFF2-40B4-BE49-F238E27FC236}">
                <a16:creationId xmlns:a16="http://schemas.microsoft.com/office/drawing/2014/main" id="{2F953040-0E6E-4DE0-A47A-FED6DAEC8E78}"/>
              </a:ext>
            </a:extLst>
          </p:cNvPr>
          <p:cNvGrpSpPr/>
          <p:nvPr/>
        </p:nvGrpSpPr>
        <p:grpSpPr>
          <a:xfrm>
            <a:off x="3421260" y="4888433"/>
            <a:ext cx="6861734" cy="1711910"/>
            <a:chOff x="1897260" y="4888433"/>
            <a:chExt cx="6861734" cy="1711910"/>
          </a:xfrm>
        </p:grpSpPr>
        <p:sp>
          <p:nvSpPr>
            <p:cNvPr id="2051" name="Rectangle 2050">
              <a:extLst>
                <a:ext uri="{FF2B5EF4-FFF2-40B4-BE49-F238E27FC236}">
                  <a16:creationId xmlns:a16="http://schemas.microsoft.com/office/drawing/2014/main" id="{6A646D24-2ED8-4778-88C5-AAC2A07C0FAE}"/>
                </a:ext>
              </a:extLst>
            </p:cNvPr>
            <p:cNvSpPr/>
            <p:nvPr/>
          </p:nvSpPr>
          <p:spPr>
            <a:xfrm rot="3542610">
              <a:off x="2532968" y="5425279"/>
              <a:ext cx="1083951" cy="230832"/>
            </a:xfrm>
            <a:prstGeom prst="rect">
              <a:avLst/>
            </a:prstGeom>
          </p:spPr>
          <p:txBody>
            <a:bodyPr wrap="none">
              <a:spAutoFit/>
            </a:bodyPr>
            <a:lstStyle/>
            <a:p>
              <a:r>
                <a:rPr lang="en-US" sz="900" dirty="0"/>
                <a:t>General Conditions</a:t>
              </a:r>
            </a:p>
          </p:txBody>
        </p:sp>
        <p:sp>
          <p:nvSpPr>
            <p:cNvPr id="2052" name="Rectangle 2051">
              <a:extLst>
                <a:ext uri="{FF2B5EF4-FFF2-40B4-BE49-F238E27FC236}">
                  <a16:creationId xmlns:a16="http://schemas.microsoft.com/office/drawing/2014/main" id="{D97259EE-1C9A-49DF-985B-7FB5E23AE656}"/>
                </a:ext>
              </a:extLst>
            </p:cNvPr>
            <p:cNvSpPr/>
            <p:nvPr/>
          </p:nvSpPr>
          <p:spPr>
            <a:xfrm rot="3505958">
              <a:off x="1981153" y="5480742"/>
              <a:ext cx="1322798" cy="230832"/>
            </a:xfrm>
            <a:prstGeom prst="rect">
              <a:avLst/>
            </a:prstGeom>
          </p:spPr>
          <p:txBody>
            <a:bodyPr wrap="none">
              <a:spAutoFit/>
            </a:bodyPr>
            <a:lstStyle/>
            <a:p>
              <a:r>
                <a:rPr lang="en-US" sz="900" dirty="0"/>
                <a:t>No Recorded Conditions</a:t>
              </a:r>
            </a:p>
          </p:txBody>
        </p:sp>
        <p:sp>
          <p:nvSpPr>
            <p:cNvPr id="2053" name="Rectangle 2052">
              <a:extLst>
                <a:ext uri="{FF2B5EF4-FFF2-40B4-BE49-F238E27FC236}">
                  <a16:creationId xmlns:a16="http://schemas.microsoft.com/office/drawing/2014/main" id="{CE1E19D9-9922-472B-80EF-00CD02DFBF6F}"/>
                </a:ext>
              </a:extLst>
            </p:cNvPr>
            <p:cNvSpPr/>
            <p:nvPr/>
          </p:nvSpPr>
          <p:spPr>
            <a:xfrm rot="3492369">
              <a:off x="2967934" y="5402918"/>
              <a:ext cx="1019831" cy="230832"/>
            </a:xfrm>
            <a:prstGeom prst="rect">
              <a:avLst/>
            </a:prstGeom>
          </p:spPr>
          <p:txBody>
            <a:bodyPr wrap="none">
              <a:spAutoFit/>
            </a:bodyPr>
            <a:lstStyle/>
            <a:p>
              <a:r>
                <a:rPr lang="en-US" sz="900" dirty="0"/>
                <a:t>Asthma – Primary</a:t>
              </a:r>
            </a:p>
          </p:txBody>
        </p:sp>
        <p:sp>
          <p:nvSpPr>
            <p:cNvPr id="2054" name="Rectangle 2053">
              <a:extLst>
                <a:ext uri="{FF2B5EF4-FFF2-40B4-BE49-F238E27FC236}">
                  <a16:creationId xmlns:a16="http://schemas.microsoft.com/office/drawing/2014/main" id="{29C65DAF-EBB6-462A-965D-13610A10E147}"/>
                </a:ext>
              </a:extLst>
            </p:cNvPr>
            <p:cNvSpPr/>
            <p:nvPr/>
          </p:nvSpPr>
          <p:spPr>
            <a:xfrm rot="3572786">
              <a:off x="3466992" y="5401137"/>
              <a:ext cx="1015021" cy="230832"/>
            </a:xfrm>
            <a:prstGeom prst="rect">
              <a:avLst/>
            </a:prstGeom>
          </p:spPr>
          <p:txBody>
            <a:bodyPr wrap="none">
              <a:spAutoFit/>
            </a:bodyPr>
            <a:lstStyle/>
            <a:p>
              <a:r>
                <a:rPr lang="en-US" sz="900" dirty="0"/>
                <a:t>Anxiety – Primary</a:t>
              </a:r>
            </a:p>
          </p:txBody>
        </p:sp>
        <p:sp>
          <p:nvSpPr>
            <p:cNvPr id="2055" name="Rectangle 2054">
              <a:extLst>
                <a:ext uri="{FF2B5EF4-FFF2-40B4-BE49-F238E27FC236}">
                  <a16:creationId xmlns:a16="http://schemas.microsoft.com/office/drawing/2014/main" id="{F7ED7D6D-16D2-40F5-932B-B78A8328345A}"/>
                </a:ext>
              </a:extLst>
            </p:cNvPr>
            <p:cNvSpPr/>
            <p:nvPr/>
          </p:nvSpPr>
          <p:spPr>
            <a:xfrm rot="3733090">
              <a:off x="3932914" y="5387481"/>
              <a:ext cx="1082348" cy="230832"/>
            </a:xfrm>
            <a:prstGeom prst="rect">
              <a:avLst/>
            </a:prstGeom>
          </p:spPr>
          <p:txBody>
            <a:bodyPr wrap="none">
              <a:spAutoFit/>
            </a:bodyPr>
            <a:lstStyle/>
            <a:p>
              <a:r>
                <a:rPr lang="en-US" sz="900" dirty="0"/>
                <a:t>Migraine – Primary</a:t>
              </a:r>
            </a:p>
          </p:txBody>
        </p:sp>
        <p:sp>
          <p:nvSpPr>
            <p:cNvPr id="41" name="Rectangle 40">
              <a:extLst>
                <a:ext uri="{FF2B5EF4-FFF2-40B4-BE49-F238E27FC236}">
                  <a16:creationId xmlns:a16="http://schemas.microsoft.com/office/drawing/2014/main" id="{03C37DE1-5E55-4501-AA13-A6C9DB7C9AE4}"/>
                </a:ext>
              </a:extLst>
            </p:cNvPr>
            <p:cNvSpPr/>
            <p:nvPr/>
          </p:nvSpPr>
          <p:spPr>
            <a:xfrm rot="3733090">
              <a:off x="4338266" y="5540952"/>
              <a:ext cx="1529586" cy="230832"/>
            </a:xfrm>
            <a:prstGeom prst="rect">
              <a:avLst/>
            </a:prstGeom>
          </p:spPr>
          <p:txBody>
            <a:bodyPr wrap="none">
              <a:spAutoFit/>
            </a:bodyPr>
            <a:lstStyle/>
            <a:p>
              <a:r>
                <a:rPr lang="en-US" sz="900" dirty="0"/>
                <a:t>Osteoarthritis (OA) - Primary</a:t>
              </a:r>
            </a:p>
          </p:txBody>
        </p:sp>
        <p:sp>
          <p:nvSpPr>
            <p:cNvPr id="42" name="Rectangle 41">
              <a:extLst>
                <a:ext uri="{FF2B5EF4-FFF2-40B4-BE49-F238E27FC236}">
                  <a16:creationId xmlns:a16="http://schemas.microsoft.com/office/drawing/2014/main" id="{F9AE57E9-E8F6-4AFC-B3B9-6F6A07E8AD80}"/>
                </a:ext>
              </a:extLst>
            </p:cNvPr>
            <p:cNvSpPr/>
            <p:nvPr/>
          </p:nvSpPr>
          <p:spPr>
            <a:xfrm rot="3733090">
              <a:off x="4914853" y="5599323"/>
              <a:ext cx="1316386" cy="230832"/>
            </a:xfrm>
            <a:prstGeom prst="rect">
              <a:avLst/>
            </a:prstGeom>
          </p:spPr>
          <p:txBody>
            <a:bodyPr wrap="none">
              <a:spAutoFit/>
            </a:bodyPr>
            <a:lstStyle/>
            <a:p>
              <a:r>
                <a:rPr lang="en-US" sz="900" dirty="0"/>
                <a:t>Diabetes (DM) - Primary</a:t>
              </a:r>
            </a:p>
          </p:txBody>
        </p:sp>
        <p:sp>
          <p:nvSpPr>
            <p:cNvPr id="43" name="Rectangle 42">
              <a:extLst>
                <a:ext uri="{FF2B5EF4-FFF2-40B4-BE49-F238E27FC236}">
                  <a16:creationId xmlns:a16="http://schemas.microsoft.com/office/drawing/2014/main" id="{CC45B49D-3F49-44A3-BB57-13D7ADDFCD28}"/>
                </a:ext>
              </a:extLst>
            </p:cNvPr>
            <p:cNvSpPr/>
            <p:nvPr/>
          </p:nvSpPr>
          <p:spPr>
            <a:xfrm rot="3733090">
              <a:off x="5407706" y="5450874"/>
              <a:ext cx="1261884" cy="230832"/>
            </a:xfrm>
            <a:prstGeom prst="rect">
              <a:avLst/>
            </a:prstGeom>
          </p:spPr>
          <p:txBody>
            <a:bodyPr wrap="none">
              <a:spAutoFit/>
            </a:bodyPr>
            <a:lstStyle/>
            <a:p>
              <a:pPr fontAlgn="b"/>
              <a:r>
                <a:rPr lang="en-US" sz="900" dirty="0"/>
                <a:t>Depression - Comorbid</a:t>
              </a:r>
              <a:endParaRPr lang="en-US" sz="900" b="1" dirty="0">
                <a:latin typeface="Calibri" panose="020F0502020204030204" pitchFamily="34" charset="0"/>
              </a:endParaRPr>
            </a:p>
          </p:txBody>
        </p:sp>
        <p:sp>
          <p:nvSpPr>
            <p:cNvPr id="44" name="Rectangle 43">
              <a:extLst>
                <a:ext uri="{FF2B5EF4-FFF2-40B4-BE49-F238E27FC236}">
                  <a16:creationId xmlns:a16="http://schemas.microsoft.com/office/drawing/2014/main" id="{1A321C70-6E9E-4AFE-8AF8-AD3576CEC3DC}"/>
                </a:ext>
              </a:extLst>
            </p:cNvPr>
            <p:cNvSpPr/>
            <p:nvPr/>
          </p:nvSpPr>
          <p:spPr>
            <a:xfrm rot="3733090">
              <a:off x="5873992" y="5476128"/>
              <a:ext cx="1414170" cy="369332"/>
            </a:xfrm>
            <a:prstGeom prst="rect">
              <a:avLst/>
            </a:prstGeom>
          </p:spPr>
          <p:txBody>
            <a:bodyPr wrap="none">
              <a:spAutoFit/>
            </a:bodyPr>
            <a:lstStyle/>
            <a:p>
              <a:pPr fontAlgn="b"/>
              <a:r>
                <a:rPr lang="en-US" sz="900" dirty="0"/>
                <a:t>Serious Persistent Mental </a:t>
              </a:r>
            </a:p>
            <a:p>
              <a:pPr fontAlgn="b"/>
              <a:r>
                <a:rPr lang="en-US" sz="900" dirty="0"/>
                <a:t>Illness – Comorbid</a:t>
              </a:r>
              <a:endParaRPr lang="en-US" sz="900" b="1" dirty="0">
                <a:latin typeface="Calibri" panose="020F0502020204030204" pitchFamily="34" charset="0"/>
              </a:endParaRPr>
            </a:p>
          </p:txBody>
        </p:sp>
        <p:sp>
          <p:nvSpPr>
            <p:cNvPr id="45" name="Rectangle 44">
              <a:extLst>
                <a:ext uri="{FF2B5EF4-FFF2-40B4-BE49-F238E27FC236}">
                  <a16:creationId xmlns:a16="http://schemas.microsoft.com/office/drawing/2014/main" id="{3EC9FF95-7BCD-4439-8B5F-506E41E65E99}"/>
                </a:ext>
              </a:extLst>
            </p:cNvPr>
            <p:cNvSpPr/>
            <p:nvPr/>
          </p:nvSpPr>
          <p:spPr>
            <a:xfrm rot="3733090">
              <a:off x="6582637" y="5339168"/>
              <a:ext cx="859531" cy="230832"/>
            </a:xfrm>
            <a:prstGeom prst="rect">
              <a:avLst/>
            </a:prstGeom>
          </p:spPr>
          <p:txBody>
            <a:bodyPr wrap="none">
              <a:spAutoFit/>
            </a:bodyPr>
            <a:lstStyle/>
            <a:p>
              <a:pPr fontAlgn="b"/>
              <a:r>
                <a:rPr lang="en-US" sz="900" dirty="0"/>
                <a:t>CAD – Primary</a:t>
              </a:r>
              <a:endParaRPr lang="en-US" sz="900" b="1" dirty="0">
                <a:latin typeface="Calibri" panose="020F0502020204030204" pitchFamily="34" charset="0"/>
              </a:endParaRPr>
            </a:p>
          </p:txBody>
        </p:sp>
        <p:sp>
          <p:nvSpPr>
            <p:cNvPr id="46" name="Rectangle 45">
              <a:extLst>
                <a:ext uri="{FF2B5EF4-FFF2-40B4-BE49-F238E27FC236}">
                  <a16:creationId xmlns:a16="http://schemas.microsoft.com/office/drawing/2014/main" id="{C84C2B70-08B0-4923-9EBB-883065244DFC}"/>
                </a:ext>
              </a:extLst>
            </p:cNvPr>
            <p:cNvSpPr/>
            <p:nvPr/>
          </p:nvSpPr>
          <p:spPr>
            <a:xfrm rot="3733090">
              <a:off x="6860772" y="5580290"/>
              <a:ext cx="1614545" cy="230832"/>
            </a:xfrm>
            <a:prstGeom prst="rect">
              <a:avLst/>
            </a:prstGeom>
          </p:spPr>
          <p:txBody>
            <a:bodyPr wrap="none">
              <a:spAutoFit/>
            </a:bodyPr>
            <a:lstStyle/>
            <a:p>
              <a:pPr fontAlgn="b"/>
              <a:r>
                <a:rPr lang="en-US" sz="900" dirty="0"/>
                <a:t>Malignant Neoplasm - Primary</a:t>
              </a:r>
              <a:endParaRPr lang="en-US" sz="900" b="1" dirty="0">
                <a:latin typeface="Calibri" panose="020F0502020204030204" pitchFamily="34" charset="0"/>
              </a:endParaRPr>
            </a:p>
          </p:txBody>
        </p:sp>
        <p:sp>
          <p:nvSpPr>
            <p:cNvPr id="47" name="Rectangle 46">
              <a:extLst>
                <a:ext uri="{FF2B5EF4-FFF2-40B4-BE49-F238E27FC236}">
                  <a16:creationId xmlns:a16="http://schemas.microsoft.com/office/drawing/2014/main" id="{91F278AD-9E0F-4A3C-BB80-1EAA6C4190D1}"/>
                </a:ext>
              </a:extLst>
            </p:cNvPr>
            <p:cNvSpPr/>
            <p:nvPr/>
          </p:nvSpPr>
          <p:spPr>
            <a:xfrm rot="3733090">
              <a:off x="7484057" y="5403007"/>
              <a:ext cx="1136850" cy="230832"/>
            </a:xfrm>
            <a:prstGeom prst="rect">
              <a:avLst/>
            </a:prstGeom>
          </p:spPr>
          <p:txBody>
            <a:bodyPr wrap="none">
              <a:spAutoFit/>
            </a:bodyPr>
            <a:lstStyle/>
            <a:p>
              <a:pPr fontAlgn="b"/>
              <a:r>
                <a:rPr lang="en-US" sz="900" dirty="0"/>
                <a:t>DM - OA - Comorbid</a:t>
              </a:r>
              <a:endParaRPr lang="en-US" sz="900" b="1" dirty="0">
                <a:latin typeface="Calibri" panose="020F0502020204030204" pitchFamily="34" charset="0"/>
              </a:endParaRPr>
            </a:p>
          </p:txBody>
        </p:sp>
        <p:sp>
          <p:nvSpPr>
            <p:cNvPr id="48" name="Rectangle 47">
              <a:extLst>
                <a:ext uri="{FF2B5EF4-FFF2-40B4-BE49-F238E27FC236}">
                  <a16:creationId xmlns:a16="http://schemas.microsoft.com/office/drawing/2014/main" id="{88F3EDBF-C5B9-4A9E-8E70-8224F9105079}"/>
                </a:ext>
              </a:extLst>
            </p:cNvPr>
            <p:cNvSpPr/>
            <p:nvPr/>
          </p:nvSpPr>
          <p:spPr>
            <a:xfrm rot="3733090">
              <a:off x="7750578" y="5591928"/>
              <a:ext cx="1647499" cy="369332"/>
            </a:xfrm>
            <a:prstGeom prst="rect">
              <a:avLst/>
            </a:prstGeom>
          </p:spPr>
          <p:txBody>
            <a:bodyPr wrap="square">
              <a:spAutoFit/>
            </a:bodyPr>
            <a:lstStyle/>
            <a:p>
              <a:pPr fontAlgn="b"/>
              <a:r>
                <a:rPr lang="en-US" sz="900" dirty="0"/>
                <a:t>CAD - CHF - DM - Multiple- Comorbid</a:t>
              </a:r>
              <a:endParaRPr lang="en-US" sz="900" b="1" dirty="0">
                <a:latin typeface="Calibri" panose="020F0502020204030204" pitchFamily="34" charset="0"/>
              </a:endParaRPr>
            </a:p>
          </p:txBody>
        </p:sp>
        <p:sp>
          <p:nvSpPr>
            <p:cNvPr id="53" name="Rectangle 52">
              <a:extLst>
                <a:ext uri="{FF2B5EF4-FFF2-40B4-BE49-F238E27FC236}">
                  <a16:creationId xmlns:a16="http://schemas.microsoft.com/office/drawing/2014/main" id="{E7C9D014-3C81-4B6E-8608-B889E6C08388}"/>
                </a:ext>
              </a:extLst>
            </p:cNvPr>
            <p:cNvSpPr/>
            <p:nvPr/>
          </p:nvSpPr>
          <p:spPr>
            <a:xfrm rot="3505958">
              <a:off x="1671877" y="5286078"/>
              <a:ext cx="681597" cy="230832"/>
            </a:xfrm>
            <a:prstGeom prst="rect">
              <a:avLst/>
            </a:prstGeom>
          </p:spPr>
          <p:txBody>
            <a:bodyPr wrap="none">
              <a:spAutoFit/>
            </a:bodyPr>
            <a:lstStyle/>
            <a:p>
              <a:r>
                <a:rPr lang="en-US" sz="900" dirty="0"/>
                <a:t>No History</a:t>
              </a:r>
            </a:p>
          </p:txBody>
        </p:sp>
      </p:grpSp>
      <p:pic>
        <p:nvPicPr>
          <p:cNvPr id="6" name="Picture 5">
            <a:extLst>
              <a:ext uri="{FF2B5EF4-FFF2-40B4-BE49-F238E27FC236}">
                <a16:creationId xmlns:a16="http://schemas.microsoft.com/office/drawing/2014/main" id="{9F7F1050-B0A7-4C26-A5AA-6A0CB8EE6371}"/>
              </a:ext>
            </a:extLst>
          </p:cNvPr>
          <p:cNvPicPr>
            <a:picLocks noChangeAspect="1"/>
          </p:cNvPicPr>
          <p:nvPr/>
        </p:nvPicPr>
        <p:blipFill>
          <a:blip r:embed="rId2"/>
          <a:stretch>
            <a:fillRect/>
          </a:stretch>
        </p:blipFill>
        <p:spPr>
          <a:xfrm>
            <a:off x="1978177" y="902932"/>
            <a:ext cx="8305800" cy="4117631"/>
          </a:xfrm>
          <a:prstGeom prst="rect">
            <a:avLst/>
          </a:prstGeom>
        </p:spPr>
      </p:pic>
      <p:sp>
        <p:nvSpPr>
          <p:cNvPr id="28" name="TextBox 27">
            <a:extLst>
              <a:ext uri="{FF2B5EF4-FFF2-40B4-BE49-F238E27FC236}">
                <a16:creationId xmlns:a16="http://schemas.microsoft.com/office/drawing/2014/main" id="{23C8F885-38AA-4FAD-90F7-CD964CF7C8F7}"/>
              </a:ext>
            </a:extLst>
          </p:cNvPr>
          <p:cNvSpPr txBox="1"/>
          <p:nvPr/>
        </p:nvSpPr>
        <p:spPr>
          <a:xfrm>
            <a:off x="4196677" y="1856631"/>
            <a:ext cx="3655403" cy="461665"/>
          </a:xfrm>
          <a:prstGeom prst="rect">
            <a:avLst/>
          </a:prstGeom>
        </p:spPr>
        <p:txBody>
          <a:bodyPr vert="horz" wrap="square" rtlCol="0">
            <a:spAutoFit/>
          </a:bodyPr>
          <a:lstStyle/>
          <a:p>
            <a:r>
              <a:rPr lang="en-US" sz="1200" dirty="0"/>
              <a:t>Over half of the population have no recorded Chronic Conditions</a:t>
            </a:r>
          </a:p>
        </p:txBody>
      </p:sp>
    </p:spTree>
    <p:extLst>
      <p:ext uri="{BB962C8B-B14F-4D97-AF65-F5344CB8AC3E}">
        <p14:creationId xmlns:p14="http://schemas.microsoft.com/office/powerpoint/2010/main" val="2877598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1863A9-C7E1-4F49-AB04-6CE38426643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35000"/>
                    </a14:imgEffect>
                  </a14:imgLayer>
                </a14:imgProps>
              </a:ext>
            </a:extLst>
          </a:blip>
          <a:srcRect l="4798" t="5979" r="5532" b="6679"/>
          <a:stretch/>
        </p:blipFill>
        <p:spPr>
          <a:xfrm>
            <a:off x="2870921" y="1424465"/>
            <a:ext cx="6733909" cy="4840033"/>
          </a:xfrm>
          <a:prstGeom prst="rect">
            <a:avLst/>
          </a:prstGeom>
          <a:noFill/>
        </p:spPr>
      </p:pic>
      <p:sp>
        <p:nvSpPr>
          <p:cNvPr id="2" name="Title 1"/>
          <p:cNvSpPr>
            <a:spLocks noGrp="1"/>
          </p:cNvSpPr>
          <p:nvPr>
            <p:ph type="title"/>
          </p:nvPr>
        </p:nvSpPr>
        <p:spPr>
          <a:xfrm>
            <a:off x="1671343" y="283359"/>
            <a:ext cx="8849314" cy="792850"/>
          </a:xfrm>
        </p:spPr>
        <p:txBody>
          <a:bodyPr anchor="ctr">
            <a:noAutofit/>
          </a:bodyPr>
          <a:lstStyle/>
          <a:p>
            <a:r>
              <a:rPr lang="en-US" b="0" dirty="0">
                <a:solidFill>
                  <a:schemeClr val="tx1"/>
                </a:solidFill>
              </a:rPr>
              <a:t>Members Can Move Among Disease Profiles</a:t>
            </a:r>
          </a:p>
        </p:txBody>
      </p:sp>
    </p:spTree>
    <p:extLst>
      <p:ext uri="{BB962C8B-B14F-4D97-AF65-F5344CB8AC3E}">
        <p14:creationId xmlns:p14="http://schemas.microsoft.com/office/powerpoint/2010/main" val="934141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382F4D1-6080-45D2-BC23-745D7C3B02B8}"/>
              </a:ext>
            </a:extLst>
          </p:cNvPr>
          <p:cNvSpPr>
            <a:spLocks noGrp="1"/>
          </p:cNvSpPr>
          <p:nvPr>
            <p:ph type="title"/>
          </p:nvPr>
        </p:nvSpPr>
        <p:spPr>
          <a:xfrm>
            <a:off x="1981200" y="306596"/>
            <a:ext cx="8229600" cy="367955"/>
          </a:xfrm>
        </p:spPr>
        <p:txBody>
          <a:bodyPr>
            <a:noAutofit/>
          </a:bodyPr>
          <a:lstStyle/>
          <a:p>
            <a:r>
              <a:rPr lang="en-US" dirty="0">
                <a:solidFill>
                  <a:schemeClr val="tx1"/>
                </a:solidFill>
                <a:latin typeface="Corbel" panose="020B0503020204020204" pitchFamily="34" charset="0"/>
              </a:rPr>
              <a:t>Why Risk Adjustment Matters</a:t>
            </a:r>
          </a:p>
        </p:txBody>
      </p:sp>
      <p:graphicFrame>
        <p:nvGraphicFramePr>
          <p:cNvPr id="12" name="Table 11">
            <a:extLst>
              <a:ext uri="{FF2B5EF4-FFF2-40B4-BE49-F238E27FC236}">
                <a16:creationId xmlns:a16="http://schemas.microsoft.com/office/drawing/2014/main" id="{2A00D907-19A9-47C3-8F26-97015F414AD6}"/>
              </a:ext>
            </a:extLst>
          </p:cNvPr>
          <p:cNvGraphicFramePr>
            <a:graphicFrameLocks noGrp="1"/>
          </p:cNvGraphicFramePr>
          <p:nvPr/>
        </p:nvGraphicFramePr>
        <p:xfrm>
          <a:off x="3876247" y="4730129"/>
          <a:ext cx="4402239" cy="1005840"/>
        </p:xfrm>
        <a:graphic>
          <a:graphicData uri="http://schemas.openxmlformats.org/drawingml/2006/table">
            <a:tbl>
              <a:tblPr firstRow="1" bandRow="1">
                <a:tableStyleId>{5C22544A-7EE6-4342-B048-85BDC9FD1C3A}</a:tableStyleId>
              </a:tblPr>
              <a:tblGrid>
                <a:gridCol w="1756826">
                  <a:extLst>
                    <a:ext uri="{9D8B030D-6E8A-4147-A177-3AD203B41FA5}">
                      <a16:colId xmlns:a16="http://schemas.microsoft.com/office/drawing/2014/main" val="3607503261"/>
                    </a:ext>
                  </a:extLst>
                </a:gridCol>
                <a:gridCol w="868238">
                  <a:extLst>
                    <a:ext uri="{9D8B030D-6E8A-4147-A177-3AD203B41FA5}">
                      <a16:colId xmlns:a16="http://schemas.microsoft.com/office/drawing/2014/main" val="299044840"/>
                    </a:ext>
                  </a:extLst>
                </a:gridCol>
                <a:gridCol w="834323">
                  <a:extLst>
                    <a:ext uri="{9D8B030D-6E8A-4147-A177-3AD203B41FA5}">
                      <a16:colId xmlns:a16="http://schemas.microsoft.com/office/drawing/2014/main" val="1749284420"/>
                    </a:ext>
                  </a:extLst>
                </a:gridCol>
                <a:gridCol w="942852">
                  <a:extLst>
                    <a:ext uri="{9D8B030D-6E8A-4147-A177-3AD203B41FA5}">
                      <a16:colId xmlns:a16="http://schemas.microsoft.com/office/drawing/2014/main" val="3901285118"/>
                    </a:ext>
                  </a:extLst>
                </a:gridCol>
              </a:tblGrid>
              <a:tr h="295092">
                <a:tc>
                  <a:txBody>
                    <a:bodyPr/>
                    <a:lstStyle/>
                    <a:p>
                      <a:r>
                        <a:rPr lang="en-US" sz="1600" dirty="0"/>
                        <a:t>Severity Level </a:t>
                      </a:r>
                    </a:p>
                  </a:txBody>
                  <a:tcPr/>
                </a:tc>
                <a:tc>
                  <a:txBody>
                    <a:bodyPr/>
                    <a:lstStyle/>
                    <a:p>
                      <a:pPr algn="ctr"/>
                      <a:r>
                        <a:rPr lang="en-US" sz="1600" dirty="0"/>
                        <a:t>H</a:t>
                      </a:r>
                    </a:p>
                  </a:txBody>
                  <a:tcPr/>
                </a:tc>
                <a:tc>
                  <a:txBody>
                    <a:bodyPr/>
                    <a:lstStyle/>
                    <a:p>
                      <a:pPr algn="ctr"/>
                      <a:r>
                        <a:rPr lang="en-US" sz="1600" dirty="0"/>
                        <a:t>M</a:t>
                      </a:r>
                    </a:p>
                  </a:txBody>
                  <a:tcPr/>
                </a:tc>
                <a:tc>
                  <a:txBody>
                    <a:bodyPr/>
                    <a:lstStyle/>
                    <a:p>
                      <a:pPr algn="ctr"/>
                      <a:r>
                        <a:rPr lang="en-US" sz="1600" dirty="0"/>
                        <a:t>L</a:t>
                      </a:r>
                    </a:p>
                  </a:txBody>
                  <a:tcPr/>
                </a:tc>
                <a:extLst>
                  <a:ext uri="{0D108BD9-81ED-4DB2-BD59-A6C34878D82A}">
                    <a16:rowId xmlns:a16="http://schemas.microsoft.com/office/drawing/2014/main" val="4281054247"/>
                  </a:ext>
                </a:extLst>
              </a:tr>
              <a:tr h="295092">
                <a:tc>
                  <a:txBody>
                    <a:bodyPr/>
                    <a:lstStyle/>
                    <a:p>
                      <a:r>
                        <a:rPr lang="en-US" sz="1600" dirty="0"/>
                        <a:t>Episode Mix</a:t>
                      </a:r>
                    </a:p>
                  </a:txBody>
                  <a:tcPr/>
                </a:tc>
                <a:tc>
                  <a:txBody>
                    <a:bodyPr/>
                    <a:lstStyle/>
                    <a:p>
                      <a:pPr algn="r"/>
                      <a:r>
                        <a:rPr lang="en-US" sz="1600" dirty="0"/>
                        <a:t>27%</a:t>
                      </a:r>
                    </a:p>
                  </a:txBody>
                  <a:tcPr/>
                </a:tc>
                <a:tc>
                  <a:txBody>
                    <a:bodyPr/>
                    <a:lstStyle/>
                    <a:p>
                      <a:pPr algn="r"/>
                      <a:r>
                        <a:rPr lang="en-US" sz="1600" dirty="0"/>
                        <a:t>55%</a:t>
                      </a:r>
                    </a:p>
                  </a:txBody>
                  <a:tcPr/>
                </a:tc>
                <a:tc>
                  <a:txBody>
                    <a:bodyPr/>
                    <a:lstStyle/>
                    <a:p>
                      <a:pPr algn="r"/>
                      <a:r>
                        <a:rPr lang="en-US" sz="1600" dirty="0"/>
                        <a:t>18%</a:t>
                      </a:r>
                    </a:p>
                  </a:txBody>
                  <a:tcPr/>
                </a:tc>
                <a:extLst>
                  <a:ext uri="{0D108BD9-81ED-4DB2-BD59-A6C34878D82A}">
                    <a16:rowId xmlns:a16="http://schemas.microsoft.com/office/drawing/2014/main" val="1478448899"/>
                  </a:ext>
                </a:extLst>
              </a:tr>
              <a:tr h="295092">
                <a:tc>
                  <a:txBody>
                    <a:bodyPr/>
                    <a:lstStyle/>
                    <a:p>
                      <a:r>
                        <a:rPr lang="en-US" sz="1600" dirty="0"/>
                        <a:t>Average Costs</a:t>
                      </a:r>
                    </a:p>
                  </a:txBody>
                  <a:tcPr/>
                </a:tc>
                <a:tc>
                  <a:txBody>
                    <a:bodyPr/>
                    <a:lstStyle/>
                    <a:p>
                      <a:pPr algn="r"/>
                      <a:r>
                        <a:rPr lang="en-US" sz="1600" dirty="0"/>
                        <a:t>$5900</a:t>
                      </a:r>
                    </a:p>
                  </a:txBody>
                  <a:tcPr/>
                </a:tc>
                <a:tc>
                  <a:txBody>
                    <a:bodyPr/>
                    <a:lstStyle/>
                    <a:p>
                      <a:pPr algn="r"/>
                      <a:r>
                        <a:rPr lang="en-US" sz="1600" dirty="0"/>
                        <a:t>$1500</a:t>
                      </a:r>
                    </a:p>
                  </a:txBody>
                  <a:tcPr/>
                </a:tc>
                <a:tc>
                  <a:txBody>
                    <a:bodyPr/>
                    <a:lstStyle/>
                    <a:p>
                      <a:pPr algn="r"/>
                      <a:r>
                        <a:rPr lang="en-US" sz="1600" dirty="0"/>
                        <a:t>$650</a:t>
                      </a:r>
                    </a:p>
                  </a:txBody>
                  <a:tcPr/>
                </a:tc>
                <a:extLst>
                  <a:ext uri="{0D108BD9-81ED-4DB2-BD59-A6C34878D82A}">
                    <a16:rowId xmlns:a16="http://schemas.microsoft.com/office/drawing/2014/main" val="2637784100"/>
                  </a:ext>
                </a:extLst>
              </a:tr>
            </a:tbl>
          </a:graphicData>
        </a:graphic>
      </p:graphicFrame>
      <p:sp>
        <p:nvSpPr>
          <p:cNvPr id="16" name="TextBox 15">
            <a:extLst>
              <a:ext uri="{FF2B5EF4-FFF2-40B4-BE49-F238E27FC236}">
                <a16:creationId xmlns:a16="http://schemas.microsoft.com/office/drawing/2014/main" id="{545AABCA-AF9F-48C0-BF40-602384139D87}"/>
              </a:ext>
            </a:extLst>
          </p:cNvPr>
          <p:cNvSpPr txBox="1"/>
          <p:nvPr/>
        </p:nvSpPr>
        <p:spPr>
          <a:xfrm>
            <a:off x="4072890" y="4337161"/>
            <a:ext cx="4046220" cy="338554"/>
          </a:xfrm>
          <a:prstGeom prst="rect">
            <a:avLst/>
          </a:prstGeom>
          <a:noFill/>
        </p:spPr>
        <p:txBody>
          <a:bodyPr wrap="square" rtlCol="0">
            <a:spAutoFit/>
          </a:bodyPr>
          <a:lstStyle/>
          <a:p>
            <a:r>
              <a:rPr lang="en-US" sz="1600" dirty="0"/>
              <a:t>Population Average Episode Cost: $2535</a:t>
            </a:r>
          </a:p>
        </p:txBody>
      </p:sp>
      <p:graphicFrame>
        <p:nvGraphicFramePr>
          <p:cNvPr id="18" name="Table 17">
            <a:extLst>
              <a:ext uri="{FF2B5EF4-FFF2-40B4-BE49-F238E27FC236}">
                <a16:creationId xmlns:a16="http://schemas.microsoft.com/office/drawing/2014/main" id="{CED0DF50-8BFB-4F3F-8D91-77855CAD39AF}"/>
              </a:ext>
            </a:extLst>
          </p:cNvPr>
          <p:cNvGraphicFramePr>
            <a:graphicFrameLocks noGrp="1"/>
          </p:cNvGraphicFramePr>
          <p:nvPr/>
        </p:nvGraphicFramePr>
        <p:xfrm>
          <a:off x="1959502" y="1747838"/>
          <a:ext cx="3775063" cy="1005840"/>
        </p:xfrm>
        <a:graphic>
          <a:graphicData uri="http://schemas.openxmlformats.org/drawingml/2006/table">
            <a:tbl>
              <a:tblPr firstRow="1" bandRow="1">
                <a:tableStyleId>{5C22544A-7EE6-4342-B048-85BDC9FD1C3A}</a:tableStyleId>
              </a:tblPr>
              <a:tblGrid>
                <a:gridCol w="1377199">
                  <a:extLst>
                    <a:ext uri="{9D8B030D-6E8A-4147-A177-3AD203B41FA5}">
                      <a16:colId xmlns:a16="http://schemas.microsoft.com/office/drawing/2014/main" val="3607503261"/>
                    </a:ext>
                  </a:extLst>
                </a:gridCol>
                <a:gridCol w="873879">
                  <a:extLst>
                    <a:ext uri="{9D8B030D-6E8A-4147-A177-3AD203B41FA5}">
                      <a16:colId xmlns:a16="http://schemas.microsoft.com/office/drawing/2014/main" val="299044840"/>
                    </a:ext>
                  </a:extLst>
                </a:gridCol>
                <a:gridCol w="715459">
                  <a:extLst>
                    <a:ext uri="{9D8B030D-6E8A-4147-A177-3AD203B41FA5}">
                      <a16:colId xmlns:a16="http://schemas.microsoft.com/office/drawing/2014/main" val="1749284420"/>
                    </a:ext>
                  </a:extLst>
                </a:gridCol>
                <a:gridCol w="808526">
                  <a:extLst>
                    <a:ext uri="{9D8B030D-6E8A-4147-A177-3AD203B41FA5}">
                      <a16:colId xmlns:a16="http://schemas.microsoft.com/office/drawing/2014/main" val="3901285118"/>
                    </a:ext>
                  </a:extLst>
                </a:gridCol>
              </a:tblGrid>
              <a:tr h="306279">
                <a:tc>
                  <a:txBody>
                    <a:bodyPr/>
                    <a:lstStyle/>
                    <a:p>
                      <a:r>
                        <a:rPr lang="en-US" sz="1600" dirty="0"/>
                        <a:t>Physician A</a:t>
                      </a:r>
                    </a:p>
                  </a:txBody>
                  <a:tcPr/>
                </a:tc>
                <a:tc>
                  <a:txBody>
                    <a:bodyPr/>
                    <a:lstStyle/>
                    <a:p>
                      <a:pPr algn="ctr"/>
                      <a:r>
                        <a:rPr lang="en-US" sz="1600" dirty="0"/>
                        <a:t>H</a:t>
                      </a:r>
                    </a:p>
                  </a:txBody>
                  <a:tcPr/>
                </a:tc>
                <a:tc>
                  <a:txBody>
                    <a:bodyPr/>
                    <a:lstStyle/>
                    <a:p>
                      <a:pPr algn="ctr"/>
                      <a:r>
                        <a:rPr lang="en-US" sz="1600" dirty="0"/>
                        <a:t>M</a:t>
                      </a:r>
                    </a:p>
                  </a:txBody>
                  <a:tcPr/>
                </a:tc>
                <a:tc>
                  <a:txBody>
                    <a:bodyPr/>
                    <a:lstStyle/>
                    <a:p>
                      <a:pPr algn="ctr"/>
                      <a:r>
                        <a:rPr lang="en-US" sz="1600" dirty="0"/>
                        <a:t>L</a:t>
                      </a:r>
                    </a:p>
                  </a:txBody>
                  <a:tcPr/>
                </a:tc>
                <a:extLst>
                  <a:ext uri="{0D108BD9-81ED-4DB2-BD59-A6C34878D82A}">
                    <a16:rowId xmlns:a16="http://schemas.microsoft.com/office/drawing/2014/main" val="4281054247"/>
                  </a:ext>
                </a:extLst>
              </a:tr>
              <a:tr h="306279">
                <a:tc>
                  <a:txBody>
                    <a:bodyPr/>
                    <a:lstStyle/>
                    <a:p>
                      <a:r>
                        <a:rPr lang="en-US" sz="1600" dirty="0"/>
                        <a:t>Episode Mix</a:t>
                      </a:r>
                    </a:p>
                  </a:txBody>
                  <a:tcPr/>
                </a:tc>
                <a:tc>
                  <a:txBody>
                    <a:bodyPr/>
                    <a:lstStyle/>
                    <a:p>
                      <a:pPr algn="r"/>
                      <a:r>
                        <a:rPr lang="en-US" sz="1600" dirty="0"/>
                        <a:t>40%</a:t>
                      </a:r>
                    </a:p>
                  </a:txBody>
                  <a:tcPr/>
                </a:tc>
                <a:tc>
                  <a:txBody>
                    <a:bodyPr/>
                    <a:lstStyle/>
                    <a:p>
                      <a:pPr algn="r"/>
                      <a:r>
                        <a:rPr lang="en-US" sz="1600" dirty="0"/>
                        <a:t>50%</a:t>
                      </a:r>
                    </a:p>
                  </a:txBody>
                  <a:tcPr/>
                </a:tc>
                <a:tc>
                  <a:txBody>
                    <a:bodyPr/>
                    <a:lstStyle/>
                    <a:p>
                      <a:pPr algn="r"/>
                      <a:r>
                        <a:rPr lang="en-US" sz="1600" dirty="0"/>
                        <a:t>10%</a:t>
                      </a:r>
                    </a:p>
                  </a:txBody>
                  <a:tcPr/>
                </a:tc>
                <a:extLst>
                  <a:ext uri="{0D108BD9-81ED-4DB2-BD59-A6C34878D82A}">
                    <a16:rowId xmlns:a16="http://schemas.microsoft.com/office/drawing/2014/main" val="1478448899"/>
                  </a:ext>
                </a:extLst>
              </a:tr>
              <a:tr h="306279">
                <a:tc>
                  <a:txBody>
                    <a:bodyPr/>
                    <a:lstStyle/>
                    <a:p>
                      <a:r>
                        <a:rPr lang="en-US" sz="1600" dirty="0"/>
                        <a:t>Average Costs</a:t>
                      </a:r>
                    </a:p>
                  </a:txBody>
                  <a:tcPr/>
                </a:tc>
                <a:tc>
                  <a:txBody>
                    <a:bodyPr/>
                    <a:lstStyle/>
                    <a:p>
                      <a:pPr algn="r"/>
                      <a:r>
                        <a:rPr lang="en-US" sz="1600" dirty="0"/>
                        <a:t>$5500</a:t>
                      </a:r>
                    </a:p>
                  </a:txBody>
                  <a:tcPr/>
                </a:tc>
                <a:tc>
                  <a:txBody>
                    <a:bodyPr/>
                    <a:lstStyle/>
                    <a:p>
                      <a:pPr algn="r"/>
                      <a:r>
                        <a:rPr lang="en-US" sz="1600" dirty="0"/>
                        <a:t>$1500</a:t>
                      </a:r>
                    </a:p>
                  </a:txBody>
                  <a:tcPr/>
                </a:tc>
                <a:tc>
                  <a:txBody>
                    <a:bodyPr/>
                    <a:lstStyle/>
                    <a:p>
                      <a:pPr algn="r"/>
                      <a:r>
                        <a:rPr lang="en-US" sz="1600" dirty="0"/>
                        <a:t>$700</a:t>
                      </a:r>
                    </a:p>
                  </a:txBody>
                  <a:tcPr/>
                </a:tc>
                <a:extLst>
                  <a:ext uri="{0D108BD9-81ED-4DB2-BD59-A6C34878D82A}">
                    <a16:rowId xmlns:a16="http://schemas.microsoft.com/office/drawing/2014/main" val="2637784100"/>
                  </a:ext>
                </a:extLst>
              </a:tr>
            </a:tbl>
          </a:graphicData>
        </a:graphic>
      </p:graphicFrame>
      <p:graphicFrame>
        <p:nvGraphicFramePr>
          <p:cNvPr id="19" name="Table 18">
            <a:extLst>
              <a:ext uri="{FF2B5EF4-FFF2-40B4-BE49-F238E27FC236}">
                <a16:creationId xmlns:a16="http://schemas.microsoft.com/office/drawing/2014/main" id="{893CC27D-AEB7-4822-B640-64268824D9D8}"/>
              </a:ext>
            </a:extLst>
          </p:cNvPr>
          <p:cNvGraphicFramePr>
            <a:graphicFrameLocks noGrp="1"/>
          </p:cNvGraphicFramePr>
          <p:nvPr/>
        </p:nvGraphicFramePr>
        <p:xfrm>
          <a:off x="6355008" y="1743400"/>
          <a:ext cx="3846955" cy="1005840"/>
        </p:xfrm>
        <a:graphic>
          <a:graphicData uri="http://schemas.openxmlformats.org/drawingml/2006/table">
            <a:tbl>
              <a:tblPr firstRow="1" bandRow="1">
                <a:tableStyleId>{5C22544A-7EE6-4342-B048-85BDC9FD1C3A}</a:tableStyleId>
              </a:tblPr>
              <a:tblGrid>
                <a:gridCol w="1403426">
                  <a:extLst>
                    <a:ext uri="{9D8B030D-6E8A-4147-A177-3AD203B41FA5}">
                      <a16:colId xmlns:a16="http://schemas.microsoft.com/office/drawing/2014/main" val="3607503261"/>
                    </a:ext>
                  </a:extLst>
                </a:gridCol>
                <a:gridCol w="890521">
                  <a:extLst>
                    <a:ext uri="{9D8B030D-6E8A-4147-A177-3AD203B41FA5}">
                      <a16:colId xmlns:a16="http://schemas.microsoft.com/office/drawing/2014/main" val="299044840"/>
                    </a:ext>
                  </a:extLst>
                </a:gridCol>
                <a:gridCol w="729084">
                  <a:extLst>
                    <a:ext uri="{9D8B030D-6E8A-4147-A177-3AD203B41FA5}">
                      <a16:colId xmlns:a16="http://schemas.microsoft.com/office/drawing/2014/main" val="1749284420"/>
                    </a:ext>
                  </a:extLst>
                </a:gridCol>
                <a:gridCol w="823924">
                  <a:extLst>
                    <a:ext uri="{9D8B030D-6E8A-4147-A177-3AD203B41FA5}">
                      <a16:colId xmlns:a16="http://schemas.microsoft.com/office/drawing/2014/main" val="3901285118"/>
                    </a:ext>
                  </a:extLst>
                </a:gridCol>
              </a:tblGrid>
              <a:tr h="238337">
                <a:tc>
                  <a:txBody>
                    <a:bodyPr/>
                    <a:lstStyle/>
                    <a:p>
                      <a:r>
                        <a:rPr lang="en-US" sz="1600" dirty="0"/>
                        <a:t>Physician B</a:t>
                      </a:r>
                    </a:p>
                  </a:txBody>
                  <a:tcPr/>
                </a:tc>
                <a:tc>
                  <a:txBody>
                    <a:bodyPr/>
                    <a:lstStyle/>
                    <a:p>
                      <a:pPr algn="ctr"/>
                      <a:r>
                        <a:rPr lang="en-US" sz="1600" dirty="0"/>
                        <a:t>H</a:t>
                      </a:r>
                    </a:p>
                  </a:txBody>
                  <a:tcPr/>
                </a:tc>
                <a:tc>
                  <a:txBody>
                    <a:bodyPr/>
                    <a:lstStyle/>
                    <a:p>
                      <a:pPr algn="ctr"/>
                      <a:r>
                        <a:rPr lang="en-US" sz="1600" dirty="0"/>
                        <a:t>M</a:t>
                      </a:r>
                    </a:p>
                  </a:txBody>
                  <a:tcPr/>
                </a:tc>
                <a:tc>
                  <a:txBody>
                    <a:bodyPr/>
                    <a:lstStyle/>
                    <a:p>
                      <a:pPr algn="ctr"/>
                      <a:r>
                        <a:rPr lang="en-US" sz="1600" dirty="0"/>
                        <a:t>L</a:t>
                      </a:r>
                    </a:p>
                  </a:txBody>
                  <a:tcPr/>
                </a:tc>
                <a:extLst>
                  <a:ext uri="{0D108BD9-81ED-4DB2-BD59-A6C34878D82A}">
                    <a16:rowId xmlns:a16="http://schemas.microsoft.com/office/drawing/2014/main" val="4281054247"/>
                  </a:ext>
                </a:extLst>
              </a:tr>
              <a:tr h="238337">
                <a:tc>
                  <a:txBody>
                    <a:bodyPr/>
                    <a:lstStyle/>
                    <a:p>
                      <a:r>
                        <a:rPr lang="en-US" sz="1600" dirty="0"/>
                        <a:t>Episode Mix</a:t>
                      </a:r>
                    </a:p>
                  </a:txBody>
                  <a:tcPr/>
                </a:tc>
                <a:tc>
                  <a:txBody>
                    <a:bodyPr/>
                    <a:lstStyle/>
                    <a:p>
                      <a:pPr algn="r"/>
                      <a:r>
                        <a:rPr lang="en-US" sz="1600" dirty="0"/>
                        <a:t>15%</a:t>
                      </a:r>
                    </a:p>
                  </a:txBody>
                  <a:tcPr/>
                </a:tc>
                <a:tc>
                  <a:txBody>
                    <a:bodyPr/>
                    <a:lstStyle/>
                    <a:p>
                      <a:pPr algn="r"/>
                      <a:r>
                        <a:rPr lang="en-US" sz="1600" dirty="0"/>
                        <a:t>50%</a:t>
                      </a:r>
                    </a:p>
                  </a:txBody>
                  <a:tcPr/>
                </a:tc>
                <a:tc>
                  <a:txBody>
                    <a:bodyPr/>
                    <a:lstStyle/>
                    <a:p>
                      <a:pPr algn="r"/>
                      <a:r>
                        <a:rPr lang="en-US" sz="1600" dirty="0"/>
                        <a:t>35%</a:t>
                      </a:r>
                    </a:p>
                  </a:txBody>
                  <a:tcPr/>
                </a:tc>
                <a:extLst>
                  <a:ext uri="{0D108BD9-81ED-4DB2-BD59-A6C34878D82A}">
                    <a16:rowId xmlns:a16="http://schemas.microsoft.com/office/drawing/2014/main" val="1478448899"/>
                  </a:ext>
                </a:extLst>
              </a:tr>
              <a:tr h="238337">
                <a:tc>
                  <a:txBody>
                    <a:bodyPr/>
                    <a:lstStyle/>
                    <a:p>
                      <a:r>
                        <a:rPr lang="en-US" sz="1600" dirty="0"/>
                        <a:t>Average Costs</a:t>
                      </a:r>
                    </a:p>
                  </a:txBody>
                  <a:tcPr/>
                </a:tc>
                <a:tc>
                  <a:txBody>
                    <a:bodyPr/>
                    <a:lstStyle/>
                    <a:p>
                      <a:pPr algn="r"/>
                      <a:r>
                        <a:rPr lang="en-US" sz="1600" dirty="0"/>
                        <a:t>$6400</a:t>
                      </a:r>
                    </a:p>
                  </a:txBody>
                  <a:tcPr/>
                </a:tc>
                <a:tc>
                  <a:txBody>
                    <a:bodyPr/>
                    <a:lstStyle/>
                    <a:p>
                      <a:pPr algn="r"/>
                      <a:r>
                        <a:rPr lang="en-US" sz="1600" dirty="0"/>
                        <a:t>$1600</a:t>
                      </a:r>
                    </a:p>
                  </a:txBody>
                  <a:tcPr/>
                </a:tc>
                <a:tc>
                  <a:txBody>
                    <a:bodyPr/>
                    <a:lstStyle/>
                    <a:p>
                      <a:pPr algn="r"/>
                      <a:r>
                        <a:rPr lang="en-US" sz="1600" dirty="0"/>
                        <a:t>$750</a:t>
                      </a:r>
                    </a:p>
                  </a:txBody>
                  <a:tcPr/>
                </a:tc>
                <a:extLst>
                  <a:ext uri="{0D108BD9-81ED-4DB2-BD59-A6C34878D82A}">
                    <a16:rowId xmlns:a16="http://schemas.microsoft.com/office/drawing/2014/main" val="2637784100"/>
                  </a:ext>
                </a:extLst>
              </a:tr>
            </a:tbl>
          </a:graphicData>
        </a:graphic>
      </p:graphicFrame>
      <p:sp>
        <p:nvSpPr>
          <p:cNvPr id="20" name="TextBox 19">
            <a:extLst>
              <a:ext uri="{FF2B5EF4-FFF2-40B4-BE49-F238E27FC236}">
                <a16:creationId xmlns:a16="http://schemas.microsoft.com/office/drawing/2014/main" id="{DA3A7CBB-F3D4-4411-A5E8-FFC9D7C9CC0C}"/>
              </a:ext>
            </a:extLst>
          </p:cNvPr>
          <p:cNvSpPr txBox="1"/>
          <p:nvPr/>
        </p:nvSpPr>
        <p:spPr>
          <a:xfrm>
            <a:off x="1959500" y="2833196"/>
            <a:ext cx="3520440" cy="830997"/>
          </a:xfrm>
          <a:prstGeom prst="rect">
            <a:avLst/>
          </a:prstGeom>
          <a:noFill/>
        </p:spPr>
        <p:txBody>
          <a:bodyPr wrap="square" rtlCol="0">
            <a:spAutoFit/>
          </a:bodyPr>
          <a:lstStyle/>
          <a:p>
            <a:r>
              <a:rPr lang="en-US" sz="1600" dirty="0"/>
              <a:t>Raw Average Costs: 			$3020</a:t>
            </a:r>
          </a:p>
          <a:p>
            <a:r>
              <a:rPr lang="en-US" sz="1600" dirty="0"/>
              <a:t>Unadjusted Efficiency Ratio: 	1.19</a:t>
            </a:r>
          </a:p>
        </p:txBody>
      </p:sp>
      <p:sp>
        <p:nvSpPr>
          <p:cNvPr id="21" name="TextBox 20">
            <a:extLst>
              <a:ext uri="{FF2B5EF4-FFF2-40B4-BE49-F238E27FC236}">
                <a16:creationId xmlns:a16="http://schemas.microsoft.com/office/drawing/2014/main" id="{6126D577-C7D5-443B-8627-E525BA069A51}"/>
              </a:ext>
            </a:extLst>
          </p:cNvPr>
          <p:cNvSpPr txBox="1"/>
          <p:nvPr/>
        </p:nvSpPr>
        <p:spPr>
          <a:xfrm>
            <a:off x="6443869" y="2836643"/>
            <a:ext cx="3520440" cy="830997"/>
          </a:xfrm>
          <a:prstGeom prst="rect">
            <a:avLst/>
          </a:prstGeom>
          <a:noFill/>
        </p:spPr>
        <p:txBody>
          <a:bodyPr wrap="square" rtlCol="0">
            <a:spAutoFit/>
          </a:bodyPr>
          <a:lstStyle/>
          <a:p>
            <a:r>
              <a:rPr lang="en-US" sz="1600" dirty="0"/>
              <a:t>Raw Average Costs: 			$2023</a:t>
            </a:r>
          </a:p>
          <a:p>
            <a:r>
              <a:rPr lang="en-US" sz="1600" dirty="0"/>
              <a:t>Unadjusted Efficiency Ratio: 	0.80</a:t>
            </a:r>
          </a:p>
        </p:txBody>
      </p:sp>
      <p:sp>
        <p:nvSpPr>
          <p:cNvPr id="22" name="TextBox 21">
            <a:extLst>
              <a:ext uri="{FF2B5EF4-FFF2-40B4-BE49-F238E27FC236}">
                <a16:creationId xmlns:a16="http://schemas.microsoft.com/office/drawing/2014/main" id="{1510D91D-FEED-40E2-9B6D-6AB5C62B4FF7}"/>
              </a:ext>
            </a:extLst>
          </p:cNvPr>
          <p:cNvSpPr txBox="1"/>
          <p:nvPr/>
        </p:nvSpPr>
        <p:spPr>
          <a:xfrm>
            <a:off x="1981200" y="3527041"/>
            <a:ext cx="3520440" cy="830997"/>
          </a:xfrm>
          <a:prstGeom prst="rect">
            <a:avLst/>
          </a:prstGeom>
          <a:noFill/>
        </p:spPr>
        <p:txBody>
          <a:bodyPr wrap="square" rtlCol="0">
            <a:spAutoFit/>
          </a:bodyPr>
          <a:lstStyle/>
          <a:p>
            <a:r>
              <a:rPr lang="en-US" sz="1600" dirty="0"/>
              <a:t>Standardized Average Costs: 	$2436</a:t>
            </a:r>
          </a:p>
          <a:p>
            <a:r>
              <a:rPr lang="en-US" sz="1600" dirty="0"/>
              <a:t>Adjusted Efficiency Ratio: 		0.96</a:t>
            </a:r>
          </a:p>
        </p:txBody>
      </p:sp>
      <p:sp>
        <p:nvSpPr>
          <p:cNvPr id="23" name="TextBox 22">
            <a:extLst>
              <a:ext uri="{FF2B5EF4-FFF2-40B4-BE49-F238E27FC236}">
                <a16:creationId xmlns:a16="http://schemas.microsoft.com/office/drawing/2014/main" id="{C593146C-5EF8-4E96-B306-3B3D9FF6F77C}"/>
              </a:ext>
            </a:extLst>
          </p:cNvPr>
          <p:cNvSpPr txBox="1"/>
          <p:nvPr/>
        </p:nvSpPr>
        <p:spPr>
          <a:xfrm>
            <a:off x="6443869" y="3527041"/>
            <a:ext cx="3520440" cy="830997"/>
          </a:xfrm>
          <a:prstGeom prst="rect">
            <a:avLst/>
          </a:prstGeom>
          <a:noFill/>
        </p:spPr>
        <p:txBody>
          <a:bodyPr wrap="square" rtlCol="0">
            <a:spAutoFit/>
          </a:bodyPr>
          <a:lstStyle/>
          <a:p>
            <a:r>
              <a:rPr lang="en-US" sz="1600" dirty="0"/>
              <a:t>Standardized Average Costs: 	$2743</a:t>
            </a:r>
          </a:p>
          <a:p>
            <a:r>
              <a:rPr lang="en-US" sz="1600" dirty="0"/>
              <a:t>Adjusted Efficiency Ratio: 		1.08</a:t>
            </a:r>
          </a:p>
        </p:txBody>
      </p:sp>
    </p:spTree>
    <p:extLst>
      <p:ext uri="{BB962C8B-B14F-4D97-AF65-F5344CB8AC3E}">
        <p14:creationId xmlns:p14="http://schemas.microsoft.com/office/powerpoint/2010/main" val="142635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anim calcmode="lin" valueType="num">
                                      <p:cBhvr>
                                        <p:cTn id="47" dur="1000" fill="hold"/>
                                        <p:tgtEl>
                                          <p:spTgt spid="23"/>
                                        </p:tgtEl>
                                        <p:attrNameLst>
                                          <p:attrName>ppt_x</p:attrName>
                                        </p:attrNameLst>
                                      </p:cBhvr>
                                      <p:tavLst>
                                        <p:tav tm="0">
                                          <p:val>
                                            <p:strVal val="#ppt_x"/>
                                          </p:val>
                                        </p:tav>
                                        <p:tav tm="100000">
                                          <p:val>
                                            <p:strVal val="#ppt_x"/>
                                          </p:val>
                                        </p:tav>
                                      </p:tavLst>
                                    </p:anim>
                                    <p:anim calcmode="lin" valueType="num">
                                      <p:cBhvr>
                                        <p:cTn id="4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BE84-5D3D-E794-7F57-859275EB5FEB}"/>
              </a:ext>
            </a:extLst>
          </p:cNvPr>
          <p:cNvSpPr>
            <a:spLocks noGrp="1"/>
          </p:cNvSpPr>
          <p:nvPr>
            <p:ph type="title"/>
          </p:nvPr>
        </p:nvSpPr>
        <p:spPr/>
        <p:txBody>
          <a:bodyPr/>
          <a:lstStyle/>
          <a:p>
            <a:r>
              <a:rPr lang="en-US" dirty="0"/>
              <a:t>Original Medicare – Parts A &amp; B</a:t>
            </a:r>
          </a:p>
        </p:txBody>
      </p:sp>
      <p:sp>
        <p:nvSpPr>
          <p:cNvPr id="15" name="TextBox 14">
            <a:extLst>
              <a:ext uri="{FF2B5EF4-FFF2-40B4-BE49-F238E27FC236}">
                <a16:creationId xmlns:a16="http://schemas.microsoft.com/office/drawing/2014/main" id="{D68CC797-21CE-FA76-12B8-DB1DBED875C0}"/>
              </a:ext>
            </a:extLst>
          </p:cNvPr>
          <p:cNvSpPr txBox="1"/>
          <p:nvPr/>
        </p:nvSpPr>
        <p:spPr>
          <a:xfrm>
            <a:off x="672547" y="1590670"/>
            <a:ext cx="10830339" cy="523220"/>
          </a:xfrm>
          <a:prstGeom prst="rect">
            <a:avLst/>
          </a:prstGeom>
          <a:noFill/>
        </p:spPr>
        <p:txBody>
          <a:bodyPr wrap="square" rtlCol="0">
            <a:spAutoFit/>
          </a:bodyPr>
          <a:lstStyle/>
          <a:p>
            <a:pPr marL="0" indent="0">
              <a:spcAft>
                <a:spcPts val="1200"/>
              </a:spcAft>
              <a:buClr>
                <a:srgbClr val="7EB2D5"/>
              </a:buClr>
              <a:buNone/>
            </a:pPr>
            <a:r>
              <a:rPr lang="en-US" sz="2800" b="1" dirty="0">
                <a:solidFill>
                  <a:srgbClr val="FFFF00"/>
                </a:solidFill>
                <a:cs typeface="Arial" panose="020B0604020202020204" pitchFamily="34" charset="0"/>
              </a:rPr>
              <a:t>Part A Deductibles &amp; Coinsurance per Benefit Period</a:t>
            </a:r>
            <a:endParaRPr lang="en-US" sz="1800" dirty="0">
              <a:solidFill>
                <a:srgbClr val="FFFF00"/>
              </a:solidFill>
              <a:cs typeface="Arial" panose="020B0604020202020204" pitchFamily="34" charset="0"/>
            </a:endParaRPr>
          </a:p>
        </p:txBody>
      </p:sp>
      <p:graphicFrame>
        <p:nvGraphicFramePr>
          <p:cNvPr id="4" name="Table 3">
            <a:extLst>
              <a:ext uri="{FF2B5EF4-FFF2-40B4-BE49-F238E27FC236}">
                <a16:creationId xmlns:a16="http://schemas.microsoft.com/office/drawing/2014/main" id="{9C9FE396-E89B-554A-A020-FA51AF6D78E9}"/>
              </a:ext>
            </a:extLst>
          </p:cNvPr>
          <p:cNvGraphicFramePr>
            <a:graphicFrameLocks noGrp="1"/>
          </p:cNvGraphicFramePr>
          <p:nvPr/>
        </p:nvGraphicFramePr>
        <p:xfrm>
          <a:off x="495299" y="2113890"/>
          <a:ext cx="7172326" cy="2225040"/>
        </p:xfrm>
        <a:graphic>
          <a:graphicData uri="http://schemas.openxmlformats.org/drawingml/2006/table">
            <a:tbl>
              <a:tblPr firstRow="1" bandRow="1">
                <a:tableStyleId>{5C22544A-7EE6-4342-B048-85BDC9FD1C3A}</a:tableStyleId>
              </a:tblPr>
              <a:tblGrid>
                <a:gridCol w="3586163">
                  <a:extLst>
                    <a:ext uri="{9D8B030D-6E8A-4147-A177-3AD203B41FA5}">
                      <a16:colId xmlns:a16="http://schemas.microsoft.com/office/drawing/2014/main" val="2214991189"/>
                    </a:ext>
                  </a:extLst>
                </a:gridCol>
                <a:gridCol w="3586163">
                  <a:extLst>
                    <a:ext uri="{9D8B030D-6E8A-4147-A177-3AD203B41FA5}">
                      <a16:colId xmlns:a16="http://schemas.microsoft.com/office/drawing/2014/main" val="2700099548"/>
                    </a:ext>
                  </a:extLst>
                </a:gridCol>
              </a:tblGrid>
              <a:tr h="370840">
                <a:tc>
                  <a:txBody>
                    <a:bodyPr/>
                    <a:lstStyle/>
                    <a:p>
                      <a:pPr algn="ctr"/>
                      <a:r>
                        <a:rPr lang="en-US" dirty="0"/>
                        <a:t>Hospital Stay</a:t>
                      </a:r>
                    </a:p>
                  </a:txBody>
                  <a:tcPr/>
                </a:tc>
                <a:tc>
                  <a:txBody>
                    <a:bodyPr/>
                    <a:lstStyle/>
                    <a:p>
                      <a:pPr algn="ctr"/>
                      <a:r>
                        <a:rPr lang="en-US" dirty="0"/>
                        <a:t>Beneficiary Pays</a:t>
                      </a:r>
                    </a:p>
                  </a:txBody>
                  <a:tcPr/>
                </a:tc>
                <a:extLst>
                  <a:ext uri="{0D108BD9-81ED-4DB2-BD59-A6C34878D82A}">
                    <a16:rowId xmlns:a16="http://schemas.microsoft.com/office/drawing/2014/main" val="640504432"/>
                  </a:ext>
                </a:extLst>
              </a:tr>
              <a:tr h="370840">
                <a:tc>
                  <a:txBody>
                    <a:bodyPr/>
                    <a:lstStyle/>
                    <a:p>
                      <a:r>
                        <a:rPr lang="en-US" sz="1400" dirty="0"/>
                        <a:t>Deductible for each benefit period</a:t>
                      </a:r>
                    </a:p>
                  </a:txBody>
                  <a:tcPr/>
                </a:tc>
                <a:tc>
                  <a:txBody>
                    <a:bodyPr/>
                    <a:lstStyle/>
                    <a:p>
                      <a:r>
                        <a:rPr lang="en-US" sz="1400" dirty="0"/>
                        <a:t>$1,632</a:t>
                      </a:r>
                    </a:p>
                  </a:txBody>
                  <a:tcPr/>
                </a:tc>
                <a:extLst>
                  <a:ext uri="{0D108BD9-81ED-4DB2-BD59-A6C34878D82A}">
                    <a16:rowId xmlns:a16="http://schemas.microsoft.com/office/drawing/2014/main" val="984398583"/>
                  </a:ext>
                </a:extLst>
              </a:tr>
              <a:tr h="370840">
                <a:tc>
                  <a:txBody>
                    <a:bodyPr/>
                    <a:lstStyle/>
                    <a:p>
                      <a:r>
                        <a:rPr lang="en-US" sz="1400" dirty="0"/>
                        <a:t>Coinsurance for Day 1 – 60</a:t>
                      </a:r>
                    </a:p>
                  </a:txBody>
                  <a:tcPr/>
                </a:tc>
                <a:tc>
                  <a:txBody>
                    <a:bodyPr/>
                    <a:lstStyle/>
                    <a:p>
                      <a:r>
                        <a:rPr lang="en-US" sz="1400" dirty="0"/>
                        <a:t>$0 (Medicare pays in full after deductible)</a:t>
                      </a:r>
                    </a:p>
                  </a:txBody>
                  <a:tcPr/>
                </a:tc>
                <a:extLst>
                  <a:ext uri="{0D108BD9-81ED-4DB2-BD59-A6C34878D82A}">
                    <a16:rowId xmlns:a16="http://schemas.microsoft.com/office/drawing/2014/main" val="1301630592"/>
                  </a:ext>
                </a:extLst>
              </a:tr>
              <a:tr h="370840">
                <a:tc>
                  <a:txBody>
                    <a:bodyPr/>
                    <a:lstStyle/>
                    <a:p>
                      <a:r>
                        <a:rPr lang="en-US" sz="1400" dirty="0"/>
                        <a:t>Coinsurance for Day 61-90</a:t>
                      </a:r>
                    </a:p>
                  </a:txBody>
                  <a:tcPr/>
                </a:tc>
                <a:tc>
                  <a:txBody>
                    <a:bodyPr/>
                    <a:lstStyle/>
                    <a:p>
                      <a:r>
                        <a:rPr lang="en-US" sz="1400" dirty="0"/>
                        <a:t>$408 per day</a:t>
                      </a:r>
                    </a:p>
                  </a:txBody>
                  <a:tcPr/>
                </a:tc>
                <a:extLst>
                  <a:ext uri="{0D108BD9-81ED-4DB2-BD59-A6C34878D82A}">
                    <a16:rowId xmlns:a16="http://schemas.microsoft.com/office/drawing/2014/main" val="3218398319"/>
                  </a:ext>
                </a:extLst>
              </a:tr>
              <a:tr h="370840">
                <a:tc>
                  <a:txBody>
                    <a:bodyPr/>
                    <a:lstStyle/>
                    <a:p>
                      <a:r>
                        <a:rPr lang="en-US" sz="1400" dirty="0"/>
                        <a:t>Coinsurance for Day 91+</a:t>
                      </a:r>
                    </a:p>
                  </a:txBody>
                  <a:tcPr/>
                </a:tc>
                <a:tc>
                  <a:txBody>
                    <a:bodyPr/>
                    <a:lstStyle/>
                    <a:p>
                      <a:r>
                        <a:rPr lang="en-US" sz="1400" dirty="0"/>
                        <a:t>Beneficiary pays in full</a:t>
                      </a:r>
                    </a:p>
                  </a:txBody>
                  <a:tcPr/>
                </a:tc>
                <a:extLst>
                  <a:ext uri="{0D108BD9-81ED-4DB2-BD59-A6C34878D82A}">
                    <a16:rowId xmlns:a16="http://schemas.microsoft.com/office/drawing/2014/main" val="3961923706"/>
                  </a:ext>
                </a:extLst>
              </a:tr>
              <a:tr h="370840">
                <a:tc>
                  <a:txBody>
                    <a:bodyPr/>
                    <a:lstStyle/>
                    <a:p>
                      <a:r>
                        <a:rPr lang="en-US" sz="1400" dirty="0"/>
                        <a:t>Coinsurance for Lifetime Reserve Days</a:t>
                      </a:r>
                    </a:p>
                  </a:txBody>
                  <a:tcPr/>
                </a:tc>
                <a:tc>
                  <a:txBody>
                    <a:bodyPr/>
                    <a:lstStyle/>
                    <a:p>
                      <a:r>
                        <a:rPr lang="en-US" sz="1400" dirty="0"/>
                        <a:t>$816 per day</a:t>
                      </a:r>
                    </a:p>
                  </a:txBody>
                  <a:tcPr/>
                </a:tc>
                <a:extLst>
                  <a:ext uri="{0D108BD9-81ED-4DB2-BD59-A6C34878D82A}">
                    <a16:rowId xmlns:a16="http://schemas.microsoft.com/office/drawing/2014/main" val="882909369"/>
                  </a:ext>
                </a:extLst>
              </a:tr>
            </a:tbl>
          </a:graphicData>
        </a:graphic>
      </p:graphicFrame>
      <p:sp>
        <p:nvSpPr>
          <p:cNvPr id="3" name="Rectangle 2">
            <a:extLst>
              <a:ext uri="{FF2B5EF4-FFF2-40B4-BE49-F238E27FC236}">
                <a16:creationId xmlns:a16="http://schemas.microsoft.com/office/drawing/2014/main" id="{0DF6DDAC-127F-D442-95A8-5791F7227EB8}"/>
              </a:ext>
            </a:extLst>
          </p:cNvPr>
          <p:cNvSpPr/>
          <p:nvPr/>
        </p:nvSpPr>
        <p:spPr>
          <a:xfrm>
            <a:off x="7943850" y="2131373"/>
            <a:ext cx="3657600" cy="205010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ysClr val="windowText" lastClr="000000"/>
                </a:solidFill>
              </a:rPr>
              <a:t>Benefit Period</a:t>
            </a:r>
          </a:p>
          <a:p>
            <a:pPr marL="285750" indent="-285750">
              <a:spcBef>
                <a:spcPts val="600"/>
              </a:spcBef>
              <a:buFont typeface="Arial" panose="020B0604020202020204" pitchFamily="34" charset="0"/>
              <a:buChar char="•"/>
            </a:pPr>
            <a:r>
              <a:rPr lang="en-US" sz="1400" dirty="0">
                <a:solidFill>
                  <a:sysClr val="windowText" lastClr="000000"/>
                </a:solidFill>
              </a:rPr>
              <a:t>Varies by beneficiary and is not a fixed unit</a:t>
            </a:r>
          </a:p>
          <a:p>
            <a:pPr marL="285750" indent="-285750">
              <a:spcBef>
                <a:spcPts val="600"/>
              </a:spcBef>
              <a:buFont typeface="Arial" panose="020B0604020202020204" pitchFamily="34" charset="0"/>
              <a:buChar char="•"/>
            </a:pPr>
            <a:r>
              <a:rPr lang="en-US" sz="1400" dirty="0">
                <a:solidFill>
                  <a:sysClr val="windowText" lastClr="000000"/>
                </a:solidFill>
              </a:rPr>
              <a:t>Begins with the first inpatient admission</a:t>
            </a:r>
          </a:p>
          <a:p>
            <a:pPr marL="285750" indent="-285750">
              <a:spcBef>
                <a:spcPts val="600"/>
              </a:spcBef>
              <a:buFont typeface="Arial" panose="020B0604020202020204" pitchFamily="34" charset="0"/>
              <a:buChar char="•"/>
            </a:pPr>
            <a:r>
              <a:rPr lang="en-US" sz="1400" dirty="0">
                <a:solidFill>
                  <a:sysClr val="windowText" lastClr="000000"/>
                </a:solidFill>
              </a:rPr>
              <a:t>Ends after 60 consecutive days without an admission</a:t>
            </a:r>
          </a:p>
          <a:p>
            <a:pPr marL="285750" indent="-285750">
              <a:spcBef>
                <a:spcPts val="600"/>
              </a:spcBef>
              <a:buFont typeface="Arial" panose="020B0604020202020204" pitchFamily="34" charset="0"/>
              <a:buChar char="•"/>
            </a:pPr>
            <a:r>
              <a:rPr lang="en-US" sz="1400" dirty="0">
                <a:solidFill>
                  <a:sysClr val="windowText" lastClr="000000"/>
                </a:solidFill>
              </a:rPr>
              <a:t>No limit to the amount of benefit periods in a calendar year</a:t>
            </a:r>
          </a:p>
        </p:txBody>
      </p:sp>
      <p:sp>
        <p:nvSpPr>
          <p:cNvPr id="5" name="Rectangle 4">
            <a:extLst>
              <a:ext uri="{FF2B5EF4-FFF2-40B4-BE49-F238E27FC236}">
                <a16:creationId xmlns:a16="http://schemas.microsoft.com/office/drawing/2014/main" id="{B5DD9220-0137-6042-6CD7-F0F7FF1FDE4C}"/>
              </a:ext>
            </a:extLst>
          </p:cNvPr>
          <p:cNvSpPr/>
          <p:nvPr/>
        </p:nvSpPr>
        <p:spPr>
          <a:xfrm>
            <a:off x="7943850" y="4518338"/>
            <a:ext cx="3657600" cy="149193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ysClr val="windowText" lastClr="000000"/>
                </a:solidFill>
              </a:rPr>
              <a:t>Lifetime Reserve Days</a:t>
            </a:r>
          </a:p>
          <a:p>
            <a:pPr marL="285750" indent="-285750">
              <a:spcBef>
                <a:spcPts val="600"/>
              </a:spcBef>
              <a:buFont typeface="Arial" panose="020B0604020202020204" pitchFamily="34" charset="0"/>
              <a:buChar char="•"/>
            </a:pPr>
            <a:r>
              <a:rPr lang="en-US" sz="1400" dirty="0">
                <a:solidFill>
                  <a:sysClr val="windowText" lastClr="000000"/>
                </a:solidFill>
              </a:rPr>
              <a:t>Additional days that Medicare will cover once a hospital stay exceeds 90 days in a benefit period</a:t>
            </a:r>
          </a:p>
          <a:p>
            <a:pPr marL="285750" indent="-285750">
              <a:spcBef>
                <a:spcPts val="600"/>
              </a:spcBef>
              <a:buFont typeface="Arial" panose="020B0604020202020204" pitchFamily="34" charset="0"/>
              <a:buChar char="•"/>
            </a:pPr>
            <a:r>
              <a:rPr lang="en-US" sz="1400" dirty="0">
                <a:solidFill>
                  <a:sysClr val="windowText" lastClr="000000"/>
                </a:solidFill>
              </a:rPr>
              <a:t>60 days are allocated during lifetime</a:t>
            </a:r>
          </a:p>
          <a:p>
            <a:pPr marL="285750" indent="-285750">
              <a:buFont typeface="Arial" panose="020B0604020202020204" pitchFamily="34" charset="0"/>
              <a:buChar char="•"/>
            </a:pPr>
            <a:endParaRPr lang="en-US" sz="1400" dirty="0">
              <a:solidFill>
                <a:sysClr val="windowText" lastClr="000000"/>
              </a:solidFill>
            </a:endParaRPr>
          </a:p>
        </p:txBody>
      </p:sp>
      <p:graphicFrame>
        <p:nvGraphicFramePr>
          <p:cNvPr id="6" name="Table 5">
            <a:extLst>
              <a:ext uri="{FF2B5EF4-FFF2-40B4-BE49-F238E27FC236}">
                <a16:creationId xmlns:a16="http://schemas.microsoft.com/office/drawing/2014/main" id="{1D42F294-CF72-A508-A17F-4166B80A56A6}"/>
              </a:ext>
            </a:extLst>
          </p:cNvPr>
          <p:cNvGraphicFramePr>
            <a:graphicFrameLocks noGrp="1"/>
          </p:cNvGraphicFramePr>
          <p:nvPr/>
        </p:nvGraphicFramePr>
        <p:xfrm>
          <a:off x="495299" y="4526915"/>
          <a:ext cx="7172326" cy="1483360"/>
        </p:xfrm>
        <a:graphic>
          <a:graphicData uri="http://schemas.openxmlformats.org/drawingml/2006/table">
            <a:tbl>
              <a:tblPr firstRow="1" bandRow="1">
                <a:tableStyleId>{5C22544A-7EE6-4342-B048-85BDC9FD1C3A}</a:tableStyleId>
              </a:tblPr>
              <a:tblGrid>
                <a:gridCol w="3586163">
                  <a:extLst>
                    <a:ext uri="{9D8B030D-6E8A-4147-A177-3AD203B41FA5}">
                      <a16:colId xmlns:a16="http://schemas.microsoft.com/office/drawing/2014/main" val="2214991189"/>
                    </a:ext>
                  </a:extLst>
                </a:gridCol>
                <a:gridCol w="3586163">
                  <a:extLst>
                    <a:ext uri="{9D8B030D-6E8A-4147-A177-3AD203B41FA5}">
                      <a16:colId xmlns:a16="http://schemas.microsoft.com/office/drawing/2014/main" val="2700099548"/>
                    </a:ext>
                  </a:extLst>
                </a:gridCol>
              </a:tblGrid>
              <a:tr h="370840">
                <a:tc>
                  <a:txBody>
                    <a:bodyPr/>
                    <a:lstStyle/>
                    <a:p>
                      <a:pPr algn="ctr"/>
                      <a:r>
                        <a:rPr lang="en-US" dirty="0"/>
                        <a:t>Skilled Nursing Facility Stay</a:t>
                      </a:r>
                    </a:p>
                  </a:txBody>
                  <a:tcPr/>
                </a:tc>
                <a:tc>
                  <a:txBody>
                    <a:bodyPr/>
                    <a:lstStyle/>
                    <a:p>
                      <a:pPr algn="ctr"/>
                      <a:r>
                        <a:rPr lang="en-US" dirty="0"/>
                        <a:t>Beneficiary Pays</a:t>
                      </a:r>
                    </a:p>
                  </a:txBody>
                  <a:tcPr/>
                </a:tc>
                <a:extLst>
                  <a:ext uri="{0D108BD9-81ED-4DB2-BD59-A6C34878D82A}">
                    <a16:rowId xmlns:a16="http://schemas.microsoft.com/office/drawing/2014/main" val="640504432"/>
                  </a:ext>
                </a:extLst>
              </a:tr>
              <a:tr h="370840">
                <a:tc>
                  <a:txBody>
                    <a:bodyPr/>
                    <a:lstStyle/>
                    <a:p>
                      <a:r>
                        <a:rPr lang="en-US" sz="1400" dirty="0"/>
                        <a:t>Coinsurance for Day 1 – 20</a:t>
                      </a:r>
                    </a:p>
                  </a:txBody>
                  <a:tcPr/>
                </a:tc>
                <a:tc>
                  <a:txBody>
                    <a:bodyPr/>
                    <a:lstStyle/>
                    <a:p>
                      <a:r>
                        <a:rPr lang="en-US" sz="1400" dirty="0"/>
                        <a:t>$0 (Medicare pays in full after deductible)</a:t>
                      </a:r>
                    </a:p>
                  </a:txBody>
                  <a:tcPr/>
                </a:tc>
                <a:extLst>
                  <a:ext uri="{0D108BD9-81ED-4DB2-BD59-A6C34878D82A}">
                    <a16:rowId xmlns:a16="http://schemas.microsoft.com/office/drawing/2014/main" val="1301630592"/>
                  </a:ext>
                </a:extLst>
              </a:tr>
              <a:tr h="370840">
                <a:tc>
                  <a:txBody>
                    <a:bodyPr/>
                    <a:lstStyle/>
                    <a:p>
                      <a:r>
                        <a:rPr lang="en-US" sz="1400" dirty="0"/>
                        <a:t>Coinsurance for Day 21-100</a:t>
                      </a:r>
                    </a:p>
                  </a:txBody>
                  <a:tcPr/>
                </a:tc>
                <a:tc>
                  <a:txBody>
                    <a:bodyPr/>
                    <a:lstStyle/>
                    <a:p>
                      <a:r>
                        <a:rPr lang="en-US" sz="1400" dirty="0"/>
                        <a:t>$204 per day</a:t>
                      </a:r>
                    </a:p>
                  </a:txBody>
                  <a:tcPr/>
                </a:tc>
                <a:extLst>
                  <a:ext uri="{0D108BD9-81ED-4DB2-BD59-A6C34878D82A}">
                    <a16:rowId xmlns:a16="http://schemas.microsoft.com/office/drawing/2014/main" val="3218398319"/>
                  </a:ext>
                </a:extLst>
              </a:tr>
              <a:tr h="370840">
                <a:tc>
                  <a:txBody>
                    <a:bodyPr/>
                    <a:lstStyle/>
                    <a:p>
                      <a:r>
                        <a:rPr lang="en-US" sz="1400" dirty="0"/>
                        <a:t>Coinsurance for Day 101+</a:t>
                      </a:r>
                    </a:p>
                  </a:txBody>
                  <a:tcPr/>
                </a:tc>
                <a:tc>
                  <a:txBody>
                    <a:bodyPr/>
                    <a:lstStyle/>
                    <a:p>
                      <a:r>
                        <a:rPr lang="en-US" sz="1400" dirty="0"/>
                        <a:t>Beneficiary pays in full</a:t>
                      </a:r>
                    </a:p>
                  </a:txBody>
                  <a:tcPr/>
                </a:tc>
                <a:extLst>
                  <a:ext uri="{0D108BD9-81ED-4DB2-BD59-A6C34878D82A}">
                    <a16:rowId xmlns:a16="http://schemas.microsoft.com/office/drawing/2014/main" val="3961923706"/>
                  </a:ext>
                </a:extLst>
              </a:tr>
            </a:tbl>
          </a:graphicData>
        </a:graphic>
      </p:graphicFrame>
      <p:sp>
        <p:nvSpPr>
          <p:cNvPr id="7" name="TextBox 6">
            <a:extLst>
              <a:ext uri="{FF2B5EF4-FFF2-40B4-BE49-F238E27FC236}">
                <a16:creationId xmlns:a16="http://schemas.microsoft.com/office/drawing/2014/main" id="{0444D6C2-45F4-DB1E-7A91-C79EBB2A3A60}"/>
              </a:ext>
            </a:extLst>
          </p:cNvPr>
          <p:cNvSpPr txBox="1"/>
          <p:nvPr/>
        </p:nvSpPr>
        <p:spPr>
          <a:xfrm>
            <a:off x="2036486" y="6085528"/>
            <a:ext cx="8119028" cy="400110"/>
          </a:xfrm>
          <a:prstGeom prst="rect">
            <a:avLst/>
          </a:prstGeom>
          <a:noFill/>
        </p:spPr>
        <p:txBody>
          <a:bodyPr wrap="square" rtlCol="0">
            <a:spAutoFit/>
          </a:bodyPr>
          <a:lstStyle/>
          <a:p>
            <a:pPr marL="0" indent="0" algn="ctr">
              <a:spcAft>
                <a:spcPts val="1200"/>
              </a:spcAft>
              <a:buClr>
                <a:srgbClr val="7EB2D5"/>
              </a:buClr>
              <a:buNone/>
            </a:pPr>
            <a:r>
              <a:rPr lang="en-US" sz="2000" b="1" i="1" dirty="0">
                <a:cs typeface="Arial" panose="020B0604020202020204" pitchFamily="34" charset="0"/>
              </a:rPr>
              <a:t>Important Factor: There is no Maximum Out-of-Pocket spend</a:t>
            </a:r>
            <a:endParaRPr lang="en-US" sz="1400" i="1" dirty="0">
              <a:cs typeface="Arial" panose="020B0604020202020204" pitchFamily="34" charset="0"/>
            </a:endParaRPr>
          </a:p>
        </p:txBody>
      </p:sp>
      <p:sp>
        <p:nvSpPr>
          <p:cNvPr id="8" name="Slide Number Placeholder 7">
            <a:extLst>
              <a:ext uri="{FF2B5EF4-FFF2-40B4-BE49-F238E27FC236}">
                <a16:creationId xmlns:a16="http://schemas.microsoft.com/office/drawing/2014/main" id="{7F5EDA94-A3EF-3712-33C6-D0056E153F8A}"/>
              </a:ext>
            </a:extLst>
          </p:cNvPr>
          <p:cNvSpPr>
            <a:spLocks noGrp="1"/>
          </p:cNvSpPr>
          <p:nvPr>
            <p:ph type="sldNum" sz="quarter" idx="12"/>
          </p:nvPr>
        </p:nvSpPr>
        <p:spPr/>
        <p:txBody>
          <a:bodyPr/>
          <a:lstStyle/>
          <a:p>
            <a:fld id="{799DC4A8-1FD6-4A87-8072-823973D663D7}" type="slidenum">
              <a:rPr lang="en-US" smtClean="0"/>
              <a:t>6</a:t>
            </a:fld>
            <a:endParaRPr lang="en-US"/>
          </a:p>
        </p:txBody>
      </p:sp>
    </p:spTree>
    <p:extLst>
      <p:ext uri="{BB962C8B-B14F-4D97-AF65-F5344CB8AC3E}">
        <p14:creationId xmlns:p14="http://schemas.microsoft.com/office/powerpoint/2010/main" val="448068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D9280453-513A-4DEC-B1ED-75B19E09DC20}"/>
              </a:ext>
            </a:extLst>
          </p:cNvPr>
          <p:cNvGraphicFramePr>
            <a:graphicFrameLocks noGrp="1"/>
          </p:cNvGraphicFramePr>
          <p:nvPr>
            <p:ph sz="half" idx="1"/>
            <p:extLst>
              <p:ext uri="{D42A27DB-BD31-4B8C-83A1-F6EECF244321}">
                <p14:modId xmlns:p14="http://schemas.microsoft.com/office/powerpoint/2010/main" val="1282747677"/>
              </p:ext>
            </p:extLst>
          </p:nvPr>
        </p:nvGraphicFramePr>
        <p:xfrm>
          <a:off x="2863735" y="1972166"/>
          <a:ext cx="6179345" cy="17716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ontent Placeholder 6">
            <a:extLst>
              <a:ext uri="{FF2B5EF4-FFF2-40B4-BE49-F238E27FC236}">
                <a16:creationId xmlns:a16="http://schemas.microsoft.com/office/drawing/2014/main" id="{3B65B097-4D0E-492E-9D6D-52DED5E55E3B}"/>
              </a:ext>
            </a:extLst>
          </p:cNvPr>
          <p:cNvGraphicFramePr>
            <a:graphicFrameLocks/>
          </p:cNvGraphicFramePr>
          <p:nvPr>
            <p:extLst>
              <p:ext uri="{D42A27DB-BD31-4B8C-83A1-F6EECF244321}">
                <p14:modId xmlns:p14="http://schemas.microsoft.com/office/powerpoint/2010/main" val="2724439363"/>
              </p:ext>
            </p:extLst>
          </p:nvPr>
        </p:nvGraphicFramePr>
        <p:xfrm>
          <a:off x="2859912" y="4295356"/>
          <a:ext cx="6293644" cy="1841898"/>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96A2E767-A268-4733-AC62-9C89C9C4D9F4}"/>
              </a:ext>
            </a:extLst>
          </p:cNvPr>
          <p:cNvSpPr txBox="1"/>
          <p:nvPr/>
        </p:nvSpPr>
        <p:spPr>
          <a:xfrm>
            <a:off x="2520125" y="1690530"/>
            <a:ext cx="751872" cy="323165"/>
          </a:xfrm>
          <a:prstGeom prst="rect">
            <a:avLst/>
          </a:prstGeom>
        </p:spPr>
        <p:txBody>
          <a:bodyPr vert="horz" wrap="none" rtlCol="0">
            <a:spAutoFit/>
          </a:bodyPr>
          <a:lstStyle/>
          <a:p>
            <a:r>
              <a:rPr lang="en-US" sz="1500" dirty="0">
                <a:latin typeface="Calibri"/>
              </a:rPr>
              <a:t>Before:</a:t>
            </a:r>
          </a:p>
        </p:txBody>
      </p:sp>
      <p:sp>
        <p:nvSpPr>
          <p:cNvPr id="12" name="TextBox 11">
            <a:extLst>
              <a:ext uri="{FF2B5EF4-FFF2-40B4-BE49-F238E27FC236}">
                <a16:creationId xmlns:a16="http://schemas.microsoft.com/office/drawing/2014/main" id="{9A69A18E-A7A4-425F-A018-8054151BA618}"/>
              </a:ext>
            </a:extLst>
          </p:cNvPr>
          <p:cNvSpPr txBox="1"/>
          <p:nvPr/>
        </p:nvSpPr>
        <p:spPr>
          <a:xfrm>
            <a:off x="2508495" y="4000598"/>
            <a:ext cx="631455" cy="323165"/>
          </a:xfrm>
          <a:prstGeom prst="rect">
            <a:avLst/>
          </a:prstGeom>
        </p:spPr>
        <p:txBody>
          <a:bodyPr vert="horz" wrap="none" rtlCol="0">
            <a:spAutoFit/>
          </a:bodyPr>
          <a:lstStyle/>
          <a:p>
            <a:r>
              <a:rPr lang="en-US" sz="1500" dirty="0">
                <a:latin typeface="Calibri"/>
              </a:rPr>
              <a:t>After:</a:t>
            </a:r>
          </a:p>
        </p:txBody>
      </p:sp>
      <p:cxnSp>
        <p:nvCxnSpPr>
          <p:cNvPr id="13" name="Straight Arrow Connector 12">
            <a:extLst>
              <a:ext uri="{FF2B5EF4-FFF2-40B4-BE49-F238E27FC236}">
                <a16:creationId xmlns:a16="http://schemas.microsoft.com/office/drawing/2014/main" id="{A5AB3FD9-A77E-48C6-8F14-6FEA24E52D2E}"/>
              </a:ext>
            </a:extLst>
          </p:cNvPr>
          <p:cNvCxnSpPr>
            <a:cxnSpLocks/>
          </p:cNvCxnSpPr>
          <p:nvPr/>
        </p:nvCxnSpPr>
        <p:spPr>
          <a:xfrm>
            <a:off x="7812810" y="4668596"/>
            <a:ext cx="760770" cy="1"/>
          </a:xfrm>
          <a:prstGeom prst="straightConnector1">
            <a:avLst/>
          </a:prstGeom>
          <a:ln w="31750">
            <a:tailEnd type="triangle" w="lg" len="med"/>
          </a:ln>
        </p:spPr>
        <p:style>
          <a:lnRef idx="2">
            <a:schemeClr val="accent4"/>
          </a:lnRef>
          <a:fillRef idx="0">
            <a:schemeClr val="accent4"/>
          </a:fillRef>
          <a:effectRef idx="1">
            <a:schemeClr val="accent4"/>
          </a:effectRef>
          <a:fontRef idx="minor">
            <a:schemeClr val="tx1"/>
          </a:fontRef>
        </p:style>
      </p:cxnSp>
      <p:sp>
        <p:nvSpPr>
          <p:cNvPr id="5" name="Title 4">
            <a:extLst>
              <a:ext uri="{FF2B5EF4-FFF2-40B4-BE49-F238E27FC236}">
                <a16:creationId xmlns:a16="http://schemas.microsoft.com/office/drawing/2014/main" id="{6CB9D763-897A-40F9-895A-85E3671CC479}"/>
              </a:ext>
            </a:extLst>
          </p:cNvPr>
          <p:cNvSpPr>
            <a:spLocks noGrp="1"/>
          </p:cNvSpPr>
          <p:nvPr>
            <p:ph type="title"/>
          </p:nvPr>
        </p:nvSpPr>
        <p:spPr/>
        <p:txBody>
          <a:bodyPr/>
          <a:lstStyle/>
          <a:p>
            <a:r>
              <a:rPr lang="en-US" dirty="0">
                <a:solidFill>
                  <a:schemeClr val="tx1"/>
                </a:solidFill>
              </a:rPr>
              <a:t>Impact of Chronic Condition Risk Adjustment</a:t>
            </a:r>
          </a:p>
        </p:txBody>
      </p:sp>
    </p:spTree>
    <p:extLst>
      <p:ext uri="{BB962C8B-B14F-4D97-AF65-F5344CB8AC3E}">
        <p14:creationId xmlns:p14="http://schemas.microsoft.com/office/powerpoint/2010/main" val="222335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8" grpId="0">
        <p:bldAsOne/>
      </p:bldGraphic>
      <p:bldP spid="11"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285290"/>
            <a:ext cx="7772400" cy="5253622"/>
          </a:xfrm>
          <a:prstGeom prst="rect">
            <a:avLst/>
          </a:prstGeom>
          <a:ln>
            <a:noFill/>
          </a:ln>
          <a:effectLst>
            <a:softEdge rad="112500"/>
          </a:effectLst>
        </p:spPr>
      </p:pic>
      <p:sp>
        <p:nvSpPr>
          <p:cNvPr id="3" name="Title 2"/>
          <p:cNvSpPr>
            <a:spLocks noGrp="1"/>
          </p:cNvSpPr>
          <p:nvPr>
            <p:ph type="title"/>
          </p:nvPr>
        </p:nvSpPr>
        <p:spPr>
          <a:xfrm>
            <a:off x="374561" y="136525"/>
            <a:ext cx="10515600" cy="1325563"/>
          </a:xfrm>
        </p:spPr>
        <p:txBody>
          <a:bodyPr/>
          <a:lstStyle/>
          <a:p>
            <a:r>
              <a:rPr lang="en-US" dirty="0">
                <a:solidFill>
                  <a:schemeClr val="tx1"/>
                </a:solidFill>
              </a:rPr>
              <a:t>The Danger of Big Data</a:t>
            </a:r>
          </a:p>
        </p:txBody>
      </p:sp>
    </p:spTree>
    <p:extLst>
      <p:ext uri="{BB962C8B-B14F-4D97-AF65-F5344CB8AC3E}">
        <p14:creationId xmlns:p14="http://schemas.microsoft.com/office/powerpoint/2010/main" val="2148788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81377" y="136525"/>
            <a:ext cx="10515600" cy="1325563"/>
          </a:xfrm>
        </p:spPr>
        <p:txBody>
          <a:bodyPr/>
          <a:lstStyle/>
          <a:p>
            <a:r>
              <a:rPr lang="en-US" dirty="0">
                <a:solidFill>
                  <a:schemeClr val="tx1"/>
                </a:solidFill>
              </a:rPr>
              <a:t>This is Not the Solution</a:t>
            </a:r>
          </a:p>
        </p:txBody>
      </p:sp>
      <p:pic>
        <p:nvPicPr>
          <p:cNvPr id="4" name="Picture 2" descr="C:\Users\tatema2\AppData\Local\Microsoft\Windows\Temporary Internet Files\Content.Outlook\XAGM1LPN\umbrella.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75168" y="1558925"/>
            <a:ext cx="8270308" cy="47974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CE14A5FA-5802-4445-831D-A7BB68A0C530}"/>
              </a:ext>
            </a:extLst>
          </p:cNvPr>
          <p:cNvSpPr>
            <a:spLocks noGrp="1"/>
          </p:cNvSpPr>
          <p:nvPr>
            <p:ph type="sldNum" sz="quarter" idx="10"/>
          </p:nvPr>
        </p:nvSpPr>
        <p:spPr/>
        <p:txBody>
          <a:bodyPr/>
          <a:lstStyle/>
          <a:p>
            <a:fld id="{179ED773-E6D4-4696-98AF-77070F143CEF}" type="slidenum">
              <a:rPr lang="en-US" smtClean="0">
                <a:solidFill>
                  <a:schemeClr val="tx1"/>
                </a:solidFill>
              </a:rPr>
              <a:pPr/>
              <a:t>62</a:t>
            </a:fld>
            <a:endParaRPr lang="en-US" dirty="0">
              <a:solidFill>
                <a:schemeClr val="tx1"/>
              </a:solidFill>
            </a:endParaRPr>
          </a:p>
        </p:txBody>
      </p:sp>
    </p:spTree>
    <p:extLst>
      <p:ext uri="{BB962C8B-B14F-4D97-AF65-F5344CB8AC3E}">
        <p14:creationId xmlns:p14="http://schemas.microsoft.com/office/powerpoint/2010/main" val="914101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4800" dirty="0">
              <a:solidFill>
                <a:schemeClr val="tx1"/>
              </a:solidFill>
            </a:endParaRPr>
          </a:p>
          <a:p>
            <a:pPr marL="0" indent="0" algn="ctr">
              <a:buNone/>
            </a:pPr>
            <a:r>
              <a:rPr lang="en-US" sz="4800" dirty="0">
                <a:solidFill>
                  <a:schemeClr val="tx1"/>
                </a:solidFill>
              </a:rPr>
              <a:t>An information-rich environment creates a </a:t>
            </a:r>
            <a:r>
              <a:rPr lang="en-US" sz="4800" i="1" u="sng" dirty="0">
                <a:solidFill>
                  <a:schemeClr val="tx1"/>
                </a:solidFill>
              </a:rPr>
              <a:t>scarcity</a:t>
            </a:r>
            <a:r>
              <a:rPr lang="en-US" sz="4800" dirty="0">
                <a:solidFill>
                  <a:schemeClr val="tx1"/>
                </a:solidFill>
              </a:rPr>
              <a:t> of what it consumes.</a:t>
            </a:r>
          </a:p>
          <a:p>
            <a:endParaRPr lang="en-US" sz="4800" dirty="0">
              <a:solidFill>
                <a:schemeClr val="tx1"/>
              </a:solidFill>
            </a:endParaRPr>
          </a:p>
          <a:p>
            <a:pPr marL="0" indent="0" algn="r">
              <a:buNone/>
            </a:pPr>
            <a:r>
              <a:rPr lang="en-US" dirty="0">
                <a:solidFill>
                  <a:schemeClr val="tx1"/>
                </a:solidFill>
              </a:rPr>
              <a:t>Herb Simon (1971)</a:t>
            </a:r>
          </a:p>
        </p:txBody>
      </p:sp>
      <p:sp>
        <p:nvSpPr>
          <p:cNvPr id="3" name="Title 2"/>
          <p:cNvSpPr>
            <a:spLocks noGrp="1"/>
          </p:cNvSpPr>
          <p:nvPr>
            <p:ph type="title"/>
          </p:nvPr>
        </p:nvSpPr>
        <p:spPr/>
        <p:txBody>
          <a:bodyPr/>
          <a:lstStyle/>
          <a:p>
            <a:r>
              <a:rPr lang="en-US" dirty="0">
                <a:solidFill>
                  <a:schemeClr val="tx1"/>
                </a:solidFill>
              </a:rPr>
              <a:t>The Dangers of Big Data</a:t>
            </a:r>
          </a:p>
        </p:txBody>
      </p:sp>
      <p:sp>
        <p:nvSpPr>
          <p:cNvPr id="5" name="Slide Number Placeholder 4">
            <a:extLst>
              <a:ext uri="{FF2B5EF4-FFF2-40B4-BE49-F238E27FC236}">
                <a16:creationId xmlns:a16="http://schemas.microsoft.com/office/drawing/2014/main" id="{A91DE1C2-B368-4505-8C1E-D8F052A5F8FD}"/>
              </a:ext>
            </a:extLst>
          </p:cNvPr>
          <p:cNvSpPr>
            <a:spLocks noGrp="1"/>
          </p:cNvSpPr>
          <p:nvPr>
            <p:ph type="sldNum" sz="quarter" idx="10"/>
          </p:nvPr>
        </p:nvSpPr>
        <p:spPr/>
        <p:txBody>
          <a:bodyPr/>
          <a:lstStyle/>
          <a:p>
            <a:fld id="{179ED773-E6D4-4696-98AF-77070F143CEF}" type="slidenum">
              <a:rPr lang="en-US" smtClean="0">
                <a:solidFill>
                  <a:schemeClr val="tx1"/>
                </a:solidFill>
              </a:rPr>
              <a:pPr/>
              <a:t>63</a:t>
            </a:fld>
            <a:endParaRPr lang="en-US" dirty="0">
              <a:solidFill>
                <a:schemeClr val="tx1"/>
              </a:solidFill>
            </a:endParaRPr>
          </a:p>
        </p:txBody>
      </p:sp>
    </p:spTree>
    <p:extLst>
      <p:ext uri="{BB962C8B-B14F-4D97-AF65-F5344CB8AC3E}">
        <p14:creationId xmlns:p14="http://schemas.microsoft.com/office/powerpoint/2010/main" val="2495211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7167-AD5B-8B0E-05CD-3C5E293C2CAF}"/>
              </a:ext>
            </a:extLst>
          </p:cNvPr>
          <p:cNvSpPr>
            <a:spLocks noGrp="1"/>
          </p:cNvSpPr>
          <p:nvPr>
            <p:ph type="title"/>
          </p:nvPr>
        </p:nvSpPr>
        <p:spPr/>
        <p:txBody>
          <a:bodyPr/>
          <a:lstStyle/>
          <a:p>
            <a:r>
              <a:rPr lang="en-US" dirty="0"/>
              <a:t>Medicare Prescription Drug Benefit (Part D)</a:t>
            </a:r>
          </a:p>
        </p:txBody>
      </p:sp>
      <p:sp>
        <p:nvSpPr>
          <p:cNvPr id="4" name="TextBox 3">
            <a:extLst>
              <a:ext uri="{FF2B5EF4-FFF2-40B4-BE49-F238E27FC236}">
                <a16:creationId xmlns:a16="http://schemas.microsoft.com/office/drawing/2014/main" id="{7D3A196E-E6AA-7484-C418-514120F05932}"/>
              </a:ext>
            </a:extLst>
          </p:cNvPr>
          <p:cNvSpPr txBox="1"/>
          <p:nvPr/>
        </p:nvSpPr>
        <p:spPr>
          <a:xfrm>
            <a:off x="672547" y="1590670"/>
            <a:ext cx="10830339" cy="523220"/>
          </a:xfrm>
          <a:prstGeom prst="rect">
            <a:avLst/>
          </a:prstGeom>
          <a:noFill/>
        </p:spPr>
        <p:txBody>
          <a:bodyPr wrap="square" rtlCol="0">
            <a:spAutoFit/>
          </a:bodyPr>
          <a:lstStyle/>
          <a:p>
            <a:pPr marL="0" indent="0">
              <a:spcAft>
                <a:spcPts val="1200"/>
              </a:spcAft>
              <a:buClr>
                <a:srgbClr val="7EB2D5"/>
              </a:buClr>
              <a:buNone/>
            </a:pPr>
            <a:r>
              <a:rPr lang="en-US" sz="2800" b="1" dirty="0">
                <a:solidFill>
                  <a:schemeClr val="accent4">
                    <a:lumMod val="40000"/>
                    <a:lumOff val="60000"/>
                  </a:schemeClr>
                </a:solidFill>
                <a:cs typeface="Arial" panose="020B0604020202020204" pitchFamily="34" charset="0"/>
              </a:rPr>
              <a:t>Factors that influence Drug Costs (varies by plan)</a:t>
            </a:r>
            <a:endParaRPr lang="en-US" sz="1800" dirty="0">
              <a:solidFill>
                <a:schemeClr val="accent4">
                  <a:lumMod val="40000"/>
                  <a:lumOff val="60000"/>
                </a:schemeClr>
              </a:solidFill>
              <a:cs typeface="Arial" panose="020B0604020202020204" pitchFamily="34" charset="0"/>
            </a:endParaRPr>
          </a:p>
        </p:txBody>
      </p:sp>
      <p:sp>
        <p:nvSpPr>
          <p:cNvPr id="8" name="TextBox 7">
            <a:extLst>
              <a:ext uri="{FF2B5EF4-FFF2-40B4-BE49-F238E27FC236}">
                <a16:creationId xmlns:a16="http://schemas.microsoft.com/office/drawing/2014/main" id="{B930E4D7-BC1D-F0E2-851C-4D7671669856}"/>
              </a:ext>
            </a:extLst>
          </p:cNvPr>
          <p:cNvSpPr txBox="1"/>
          <p:nvPr/>
        </p:nvSpPr>
        <p:spPr>
          <a:xfrm>
            <a:off x="2422502" y="2508531"/>
            <a:ext cx="2809853" cy="2369880"/>
          </a:xfrm>
          <a:prstGeom prst="rect">
            <a:avLst/>
          </a:prstGeom>
          <a:noFill/>
        </p:spPr>
        <p:txBody>
          <a:bodyPr wrap="square" rtlCol="0">
            <a:spAutoFit/>
          </a:bodyPr>
          <a:lstStyle/>
          <a:p>
            <a:pPr defTabSz="685800">
              <a:spcAft>
                <a:spcPts val="1200"/>
              </a:spcAft>
            </a:pPr>
            <a:r>
              <a:rPr lang="en-US" b="1" dirty="0">
                <a:solidFill>
                  <a:schemeClr val="accent4">
                    <a:lumMod val="40000"/>
                    <a:lumOff val="60000"/>
                  </a:schemeClr>
                </a:solidFill>
                <a:latin typeface="Arial" panose="020B0604020202020204" pitchFamily="34" charset="0"/>
                <a:cs typeface="Arial" panose="020B0604020202020204" pitchFamily="34" charset="0"/>
              </a:rPr>
              <a:t>Pharmacy type</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40000"/>
                    <a:lumOff val="60000"/>
                  </a:schemeClr>
                </a:solidFill>
                <a:latin typeface="Arial" panose="020B0604020202020204" pitchFamily="34" charset="0"/>
                <a:cs typeface="Arial" panose="020B0604020202020204" pitchFamily="34" charset="0"/>
              </a:rPr>
              <a:t>Preferred</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40000"/>
                    <a:lumOff val="60000"/>
                  </a:schemeClr>
                </a:solidFill>
                <a:latin typeface="Arial" panose="020B0604020202020204" pitchFamily="34" charset="0"/>
                <a:cs typeface="Arial" panose="020B0604020202020204" pitchFamily="34" charset="0"/>
              </a:rPr>
              <a:t>Standard</a:t>
            </a:r>
          </a:p>
          <a:p>
            <a:pPr marL="285750" indent="-285750" defTabSz="685800">
              <a:spcAft>
                <a:spcPts val="1200"/>
              </a:spcAft>
              <a:buClr>
                <a:schemeClr val="tx1"/>
              </a:buClr>
              <a:buSzPct val="110000"/>
              <a:buFont typeface="Arial" panose="020B0604020202020204" pitchFamily="34" charset="0"/>
              <a:buChar char="•"/>
            </a:pPr>
            <a:r>
              <a:rPr lang="en-US" dirty="0">
                <a:solidFill>
                  <a:schemeClr val="accent4">
                    <a:lumMod val="40000"/>
                    <a:lumOff val="60000"/>
                  </a:schemeClr>
                </a:solidFill>
                <a:latin typeface="Arial" panose="020B0604020202020204" pitchFamily="34" charset="0"/>
                <a:cs typeface="Arial" panose="020B0604020202020204" pitchFamily="34" charset="0"/>
              </a:rPr>
              <a:t>Mail-order: discounted </a:t>
            </a:r>
            <a:br>
              <a:rPr lang="en-US" dirty="0">
                <a:solidFill>
                  <a:schemeClr val="accent4">
                    <a:lumMod val="40000"/>
                    <a:lumOff val="60000"/>
                  </a:schemeClr>
                </a:solidFill>
                <a:latin typeface="Arial" panose="020B0604020202020204" pitchFamily="34" charset="0"/>
                <a:cs typeface="Arial" panose="020B0604020202020204" pitchFamily="34" charset="0"/>
              </a:rPr>
            </a:br>
            <a:r>
              <a:rPr lang="en-US" dirty="0">
                <a:solidFill>
                  <a:schemeClr val="accent4">
                    <a:lumMod val="40000"/>
                    <a:lumOff val="60000"/>
                  </a:schemeClr>
                </a:solidFill>
                <a:latin typeface="Arial" panose="020B0604020202020204" pitchFamily="34" charset="0"/>
                <a:cs typeface="Arial" panose="020B0604020202020204" pitchFamily="34" charset="0"/>
              </a:rPr>
              <a:t>90-day copays</a:t>
            </a:r>
          </a:p>
          <a:p>
            <a:pPr defTabSz="685800">
              <a:spcAft>
                <a:spcPts val="1200"/>
              </a:spcAft>
            </a:pPr>
            <a:endParaRPr lang="en-US" dirty="0">
              <a:solidFill>
                <a:sysClr val="windowText" lastClr="0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1A62336-8C3D-F3DC-34F3-D31306E21602}"/>
              </a:ext>
            </a:extLst>
          </p:cNvPr>
          <p:cNvSpPr txBox="1"/>
          <p:nvPr/>
        </p:nvSpPr>
        <p:spPr>
          <a:xfrm>
            <a:off x="6784958" y="2431587"/>
            <a:ext cx="2984540" cy="2523768"/>
          </a:xfrm>
          <a:prstGeom prst="rect">
            <a:avLst/>
          </a:prstGeom>
          <a:noFill/>
        </p:spPr>
        <p:txBody>
          <a:bodyPr wrap="square" rtlCol="0">
            <a:spAutoFit/>
          </a:bodyPr>
          <a:lstStyle/>
          <a:p>
            <a:pPr defTabSz="685800">
              <a:spcAft>
                <a:spcPts val="1200"/>
              </a:spcAft>
            </a:pPr>
            <a:r>
              <a:rPr lang="en-US" b="1" dirty="0">
                <a:solidFill>
                  <a:schemeClr val="accent4">
                    <a:lumMod val="40000"/>
                    <a:lumOff val="60000"/>
                  </a:schemeClr>
                </a:solidFill>
                <a:latin typeface="Arial" panose="020B0604020202020204" pitchFamily="34" charset="0"/>
                <a:cs typeface="Arial" panose="020B0604020202020204" pitchFamily="34" charset="0"/>
              </a:rPr>
              <a:t>Drug Tiers</a:t>
            </a:r>
          </a:p>
          <a:p>
            <a:pPr defTabSz="685800">
              <a:spcAft>
                <a:spcPts val="1200"/>
              </a:spcAft>
            </a:pPr>
            <a:r>
              <a:rPr lang="en-US" b="1" dirty="0">
                <a:solidFill>
                  <a:schemeClr val="accent4">
                    <a:lumMod val="40000"/>
                    <a:lumOff val="60000"/>
                  </a:schemeClr>
                </a:solidFill>
                <a:latin typeface="Arial" panose="020B0604020202020204" pitchFamily="34" charset="0"/>
                <a:cs typeface="Arial" panose="020B0604020202020204" pitchFamily="34" charset="0"/>
              </a:rPr>
              <a:t>1</a:t>
            </a:r>
            <a:r>
              <a:rPr lang="en-US" dirty="0">
                <a:solidFill>
                  <a:schemeClr val="accent4">
                    <a:lumMod val="40000"/>
                    <a:lumOff val="60000"/>
                  </a:schemeClr>
                </a:solidFill>
                <a:latin typeface="Arial" panose="020B0604020202020204" pitchFamily="34" charset="0"/>
                <a:cs typeface="Arial" panose="020B0604020202020204" pitchFamily="34" charset="0"/>
              </a:rPr>
              <a:t>: Preferred generic </a:t>
            </a:r>
          </a:p>
          <a:p>
            <a:pPr defTabSz="685800">
              <a:spcAft>
                <a:spcPts val="1200"/>
              </a:spcAft>
            </a:pPr>
            <a:r>
              <a:rPr lang="en-US" b="1" dirty="0">
                <a:solidFill>
                  <a:schemeClr val="accent4">
                    <a:lumMod val="40000"/>
                    <a:lumOff val="60000"/>
                  </a:schemeClr>
                </a:solidFill>
                <a:latin typeface="Arial" panose="020B0604020202020204" pitchFamily="34" charset="0"/>
                <a:cs typeface="Arial" panose="020B0604020202020204" pitchFamily="34" charset="0"/>
              </a:rPr>
              <a:t>2</a:t>
            </a:r>
            <a:r>
              <a:rPr lang="en-US" dirty="0">
                <a:solidFill>
                  <a:schemeClr val="accent4">
                    <a:lumMod val="40000"/>
                    <a:lumOff val="60000"/>
                  </a:schemeClr>
                </a:solidFill>
                <a:latin typeface="Arial" panose="020B0604020202020204" pitchFamily="34" charset="0"/>
                <a:cs typeface="Arial" panose="020B0604020202020204" pitchFamily="34" charset="0"/>
              </a:rPr>
              <a:t>: Generic </a:t>
            </a:r>
            <a:r>
              <a:rPr lang="en-US" b="1" dirty="0">
                <a:solidFill>
                  <a:schemeClr val="accent4">
                    <a:lumMod val="40000"/>
                    <a:lumOff val="60000"/>
                  </a:schemeClr>
                </a:solidFill>
                <a:latin typeface="Arial" panose="020B0604020202020204" pitchFamily="34" charset="0"/>
                <a:cs typeface="Arial" panose="020B0604020202020204" pitchFamily="34" charset="0"/>
              </a:rPr>
              <a:t>$</a:t>
            </a:r>
          </a:p>
          <a:p>
            <a:pPr defTabSz="685800">
              <a:spcAft>
                <a:spcPts val="1200"/>
              </a:spcAft>
            </a:pPr>
            <a:r>
              <a:rPr lang="en-US" b="1" dirty="0">
                <a:solidFill>
                  <a:schemeClr val="accent4">
                    <a:lumMod val="40000"/>
                    <a:lumOff val="60000"/>
                  </a:schemeClr>
                </a:solidFill>
                <a:latin typeface="Arial" panose="020B0604020202020204" pitchFamily="34" charset="0"/>
                <a:cs typeface="Arial" panose="020B0604020202020204" pitchFamily="34" charset="0"/>
              </a:rPr>
              <a:t>3</a:t>
            </a:r>
            <a:r>
              <a:rPr lang="en-US" dirty="0">
                <a:solidFill>
                  <a:schemeClr val="accent4">
                    <a:lumMod val="40000"/>
                    <a:lumOff val="60000"/>
                  </a:schemeClr>
                </a:solidFill>
                <a:latin typeface="Arial" panose="020B0604020202020204" pitchFamily="34" charset="0"/>
                <a:cs typeface="Arial" panose="020B0604020202020204" pitchFamily="34" charset="0"/>
              </a:rPr>
              <a:t>: Preferred Brand </a:t>
            </a:r>
            <a:r>
              <a:rPr lang="en-US" b="1" dirty="0">
                <a:solidFill>
                  <a:schemeClr val="accent4">
                    <a:lumMod val="40000"/>
                    <a:lumOff val="60000"/>
                  </a:schemeClr>
                </a:solidFill>
                <a:latin typeface="Arial" panose="020B0604020202020204" pitchFamily="34" charset="0"/>
                <a:cs typeface="Arial" panose="020B0604020202020204" pitchFamily="34" charset="0"/>
              </a:rPr>
              <a:t>$$ </a:t>
            </a:r>
          </a:p>
          <a:p>
            <a:pPr defTabSz="685800">
              <a:spcAft>
                <a:spcPts val="1200"/>
              </a:spcAft>
            </a:pPr>
            <a:r>
              <a:rPr lang="en-US" b="1" dirty="0">
                <a:solidFill>
                  <a:schemeClr val="accent4">
                    <a:lumMod val="40000"/>
                    <a:lumOff val="60000"/>
                  </a:schemeClr>
                </a:solidFill>
                <a:latin typeface="Arial" panose="020B0604020202020204" pitchFamily="34" charset="0"/>
                <a:cs typeface="Arial" panose="020B0604020202020204" pitchFamily="34" charset="0"/>
              </a:rPr>
              <a:t>4</a:t>
            </a:r>
            <a:r>
              <a:rPr lang="en-US" dirty="0">
                <a:solidFill>
                  <a:schemeClr val="accent4">
                    <a:lumMod val="40000"/>
                    <a:lumOff val="60000"/>
                  </a:schemeClr>
                </a:solidFill>
                <a:latin typeface="Arial" panose="020B0604020202020204" pitchFamily="34" charset="0"/>
                <a:cs typeface="Arial" panose="020B0604020202020204" pitchFamily="34" charset="0"/>
              </a:rPr>
              <a:t>: Non-Preferred Drug </a:t>
            </a:r>
            <a:r>
              <a:rPr lang="en-US" b="1" dirty="0">
                <a:solidFill>
                  <a:schemeClr val="accent4">
                    <a:lumMod val="40000"/>
                    <a:lumOff val="60000"/>
                  </a:schemeClr>
                </a:solidFill>
                <a:latin typeface="Arial" panose="020B0604020202020204" pitchFamily="34" charset="0"/>
                <a:cs typeface="Arial" panose="020B0604020202020204" pitchFamily="34" charset="0"/>
              </a:rPr>
              <a:t>$$$</a:t>
            </a:r>
            <a:r>
              <a:rPr lang="en-US" dirty="0">
                <a:solidFill>
                  <a:schemeClr val="accent4">
                    <a:lumMod val="40000"/>
                    <a:lumOff val="60000"/>
                  </a:schemeClr>
                </a:solidFill>
                <a:latin typeface="Arial" panose="020B0604020202020204" pitchFamily="34" charset="0"/>
                <a:cs typeface="Arial" panose="020B0604020202020204" pitchFamily="34" charset="0"/>
              </a:rPr>
              <a:t> </a:t>
            </a:r>
          </a:p>
          <a:p>
            <a:pPr defTabSz="685800">
              <a:spcAft>
                <a:spcPts val="1200"/>
              </a:spcAft>
            </a:pPr>
            <a:r>
              <a:rPr lang="en-US" b="1" dirty="0">
                <a:solidFill>
                  <a:schemeClr val="accent4">
                    <a:lumMod val="40000"/>
                    <a:lumOff val="60000"/>
                  </a:schemeClr>
                </a:solidFill>
                <a:latin typeface="Arial" panose="020B0604020202020204" pitchFamily="34" charset="0"/>
                <a:cs typeface="Arial" panose="020B0604020202020204" pitchFamily="34" charset="0"/>
              </a:rPr>
              <a:t>5</a:t>
            </a:r>
            <a:r>
              <a:rPr lang="en-US" dirty="0">
                <a:solidFill>
                  <a:schemeClr val="accent4">
                    <a:lumMod val="40000"/>
                    <a:lumOff val="60000"/>
                  </a:schemeClr>
                </a:solidFill>
                <a:latin typeface="Arial" panose="020B0604020202020204" pitchFamily="34" charset="0"/>
                <a:cs typeface="Arial" panose="020B0604020202020204" pitchFamily="34" charset="0"/>
              </a:rPr>
              <a:t>: Specialty </a:t>
            </a:r>
            <a:r>
              <a:rPr lang="en-US" b="1" dirty="0">
                <a:solidFill>
                  <a:schemeClr val="accent4">
                    <a:lumMod val="40000"/>
                    <a:lumOff val="60000"/>
                  </a:schemeClr>
                </a:solidFill>
                <a:latin typeface="Arial" panose="020B0604020202020204" pitchFamily="34" charset="0"/>
                <a:cs typeface="Arial" panose="020B0604020202020204" pitchFamily="34" charset="0"/>
              </a:rPr>
              <a:t>$$$$</a:t>
            </a:r>
            <a:endParaRPr lang="en-US" dirty="0">
              <a:solidFill>
                <a:schemeClr val="accent4">
                  <a:lumMod val="40000"/>
                  <a:lumOff val="60000"/>
                </a:schemeClr>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F67670C-DDA1-18C0-1DB7-A082FEF93935}"/>
              </a:ext>
            </a:extLst>
          </p:cNvPr>
          <p:cNvSpPr>
            <a:spLocks noGrp="1"/>
          </p:cNvSpPr>
          <p:nvPr>
            <p:ph type="sldNum" sz="quarter" idx="12"/>
          </p:nvPr>
        </p:nvSpPr>
        <p:spPr/>
        <p:txBody>
          <a:bodyPr/>
          <a:lstStyle/>
          <a:p>
            <a:fld id="{799DC4A8-1FD6-4A87-8072-823973D663D7}" type="slidenum">
              <a:rPr lang="en-US" smtClean="0"/>
              <a:t>7</a:t>
            </a:fld>
            <a:endParaRPr lang="en-US"/>
          </a:p>
        </p:txBody>
      </p:sp>
    </p:spTree>
    <p:extLst>
      <p:ext uri="{BB962C8B-B14F-4D97-AF65-F5344CB8AC3E}">
        <p14:creationId xmlns:p14="http://schemas.microsoft.com/office/powerpoint/2010/main" val="217595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98D1-474C-14B1-FA42-83A65EFDB03B}"/>
              </a:ext>
            </a:extLst>
          </p:cNvPr>
          <p:cNvSpPr>
            <a:spLocks noGrp="1"/>
          </p:cNvSpPr>
          <p:nvPr>
            <p:ph type="title"/>
          </p:nvPr>
        </p:nvSpPr>
        <p:spPr/>
        <p:txBody>
          <a:bodyPr/>
          <a:lstStyle/>
          <a:p>
            <a:r>
              <a:rPr lang="en-US" dirty="0"/>
              <a:t>Medicare Advantage (Part C)</a:t>
            </a:r>
          </a:p>
        </p:txBody>
      </p:sp>
      <p:sp>
        <p:nvSpPr>
          <p:cNvPr id="4" name="TextBox 3">
            <a:extLst>
              <a:ext uri="{FF2B5EF4-FFF2-40B4-BE49-F238E27FC236}">
                <a16:creationId xmlns:a16="http://schemas.microsoft.com/office/drawing/2014/main" id="{FD4C526E-7B42-3CB8-2092-3862777D87FE}"/>
              </a:ext>
            </a:extLst>
          </p:cNvPr>
          <p:cNvSpPr txBox="1"/>
          <p:nvPr/>
        </p:nvSpPr>
        <p:spPr>
          <a:xfrm>
            <a:off x="665944" y="1794048"/>
            <a:ext cx="4425040" cy="4924425"/>
          </a:xfrm>
          <a:prstGeom prst="rect">
            <a:avLst/>
          </a:prstGeom>
          <a:noFill/>
        </p:spPr>
        <p:txBody>
          <a:bodyPr wrap="square" rtlCol="0">
            <a:spAutoFit/>
          </a:bodyPr>
          <a:lstStyle/>
          <a:p>
            <a:pPr defTabSz="685800">
              <a:spcAft>
                <a:spcPts val="1200"/>
              </a:spcAft>
              <a:buClr>
                <a:srgbClr val="7EB2D5"/>
              </a:buClr>
            </a:pPr>
            <a:r>
              <a:rPr lang="en-US" sz="2800" b="1" dirty="0">
                <a:solidFill>
                  <a:schemeClr val="accent4">
                    <a:lumMod val="40000"/>
                    <a:lumOff val="60000"/>
                  </a:schemeClr>
                </a:solidFill>
                <a:cs typeface="Arial" panose="020B0604020202020204" pitchFamily="34" charset="0"/>
              </a:rPr>
              <a:t>Part</a:t>
            </a:r>
          </a:p>
          <a:p>
            <a:pPr defTabSz="685800">
              <a:spcAft>
                <a:spcPts val="1200"/>
              </a:spcAft>
              <a:buClr>
                <a:srgbClr val="7EB2D5"/>
              </a:buClr>
              <a:tabLst>
                <a:tab pos="2284413" algn="l"/>
              </a:tabLst>
            </a:pPr>
            <a:r>
              <a:rPr lang="en-US" b="1" dirty="0">
                <a:solidFill>
                  <a:schemeClr val="accent4">
                    <a:lumMod val="40000"/>
                    <a:lumOff val="60000"/>
                  </a:schemeClr>
                </a:solidFill>
                <a:cs typeface="Arial" panose="020B0604020202020204" pitchFamily="34" charset="0"/>
              </a:rPr>
              <a:t>Medicare Advantage Plans</a:t>
            </a:r>
            <a:br>
              <a:rPr lang="en-US" b="1" dirty="0">
                <a:solidFill>
                  <a:schemeClr val="accent4">
                    <a:lumMod val="40000"/>
                    <a:lumOff val="60000"/>
                  </a:schemeClr>
                </a:solidFill>
                <a:cs typeface="Arial" panose="020B0604020202020204" pitchFamily="34" charset="0"/>
              </a:rPr>
            </a:br>
            <a:r>
              <a:rPr lang="en-US" dirty="0">
                <a:solidFill>
                  <a:schemeClr val="accent4">
                    <a:lumMod val="40000"/>
                    <a:lumOff val="60000"/>
                  </a:schemeClr>
                </a:solidFill>
                <a:cs typeface="Arial" panose="020B0604020202020204" pitchFamily="34" charset="0"/>
              </a:rPr>
              <a:t>Original Medicare benefits, plus extras</a:t>
            </a:r>
          </a:p>
          <a:p>
            <a:pPr marL="285750" indent="-285750" defTabSz="685800">
              <a:spcAft>
                <a:spcPts val="1200"/>
              </a:spcAft>
              <a:buClr>
                <a:schemeClr val="tx1"/>
              </a:buClr>
              <a:buFont typeface="Arial" panose="020B0604020202020204" pitchFamily="34" charset="0"/>
              <a:buChar char="•"/>
            </a:pPr>
            <a:r>
              <a:rPr lang="en-US" dirty="0">
                <a:solidFill>
                  <a:schemeClr val="accent4">
                    <a:lumMod val="40000"/>
                    <a:lumOff val="60000"/>
                  </a:schemeClr>
                </a:solidFill>
                <a:cs typeface="Arial" panose="020B0604020202020204" pitchFamily="34" charset="0"/>
              </a:rPr>
              <a:t>Covers everything in Parts A and B</a:t>
            </a:r>
          </a:p>
          <a:p>
            <a:pPr marL="285750" indent="-285750" defTabSz="685800">
              <a:spcAft>
                <a:spcPts val="1200"/>
              </a:spcAft>
              <a:buClr>
                <a:schemeClr val="tx1"/>
              </a:buClr>
              <a:buFont typeface="Arial" panose="020B0604020202020204" pitchFamily="34" charset="0"/>
              <a:buChar char="•"/>
            </a:pPr>
            <a:r>
              <a:rPr lang="en-US" dirty="0">
                <a:solidFill>
                  <a:schemeClr val="accent4">
                    <a:lumMod val="40000"/>
                    <a:lumOff val="60000"/>
                  </a:schemeClr>
                </a:solidFill>
                <a:cs typeface="Arial" panose="020B0604020202020204" pitchFamily="34" charset="0"/>
              </a:rPr>
              <a:t>Can have benefits like </a:t>
            </a:r>
            <a:br>
              <a:rPr lang="en-US" dirty="0">
                <a:solidFill>
                  <a:schemeClr val="accent4">
                    <a:lumMod val="40000"/>
                    <a:lumOff val="60000"/>
                  </a:schemeClr>
                </a:solidFill>
                <a:cs typeface="Arial" panose="020B0604020202020204" pitchFamily="34" charset="0"/>
              </a:rPr>
            </a:br>
            <a:r>
              <a:rPr lang="en-US" dirty="0">
                <a:solidFill>
                  <a:schemeClr val="accent4">
                    <a:lumMod val="40000"/>
                    <a:lumOff val="60000"/>
                  </a:schemeClr>
                </a:solidFill>
                <a:cs typeface="Arial" panose="020B0604020202020204" pitchFamily="34" charset="0"/>
              </a:rPr>
              <a:t>hearing, dental, and vision</a:t>
            </a:r>
          </a:p>
          <a:p>
            <a:pPr marL="285750" indent="-285750" defTabSz="685800">
              <a:spcAft>
                <a:spcPts val="1200"/>
              </a:spcAft>
              <a:buClr>
                <a:schemeClr val="tx1"/>
              </a:buClr>
              <a:buFont typeface="Arial" panose="020B0604020202020204" pitchFamily="34" charset="0"/>
              <a:buChar char="•"/>
            </a:pPr>
            <a:r>
              <a:rPr lang="en-US" dirty="0">
                <a:solidFill>
                  <a:schemeClr val="accent4">
                    <a:lumMod val="40000"/>
                    <a:lumOff val="60000"/>
                  </a:schemeClr>
                </a:solidFill>
                <a:cs typeface="Arial" panose="020B0604020202020204" pitchFamily="34" charset="0"/>
              </a:rPr>
              <a:t>Most include drug coverage (Part D)</a:t>
            </a:r>
          </a:p>
          <a:p>
            <a:pPr marL="285750" indent="-285750" defTabSz="685800">
              <a:spcAft>
                <a:spcPts val="1200"/>
              </a:spcAft>
              <a:buClr>
                <a:schemeClr val="tx1"/>
              </a:buClr>
              <a:buFont typeface="Arial" panose="020B0604020202020204" pitchFamily="34" charset="0"/>
              <a:buChar char="•"/>
            </a:pPr>
            <a:r>
              <a:rPr lang="en-US" dirty="0">
                <a:solidFill>
                  <a:schemeClr val="accent4">
                    <a:lumMod val="40000"/>
                    <a:lumOff val="60000"/>
                  </a:schemeClr>
                </a:solidFill>
                <a:cs typeface="Arial" panose="020B0604020202020204" pitchFamily="34" charset="0"/>
              </a:rPr>
              <a:t>Plans may charge a monthly premium and/or include copayments, coinsurances and/or deductibles</a:t>
            </a:r>
          </a:p>
          <a:p>
            <a:pPr marL="285750" indent="-285750" defTabSz="685800">
              <a:spcAft>
                <a:spcPts val="1200"/>
              </a:spcAft>
              <a:buClr>
                <a:schemeClr val="tx1"/>
              </a:buClr>
              <a:buFont typeface="Arial" panose="020B0604020202020204" pitchFamily="34" charset="0"/>
              <a:buChar char="•"/>
            </a:pPr>
            <a:r>
              <a:rPr lang="en-US" dirty="0">
                <a:solidFill>
                  <a:schemeClr val="accent4">
                    <a:lumMod val="40000"/>
                    <a:lumOff val="60000"/>
                  </a:schemeClr>
                </a:solidFill>
                <a:cs typeface="Arial" panose="020B0604020202020204" pitchFamily="34" charset="0"/>
              </a:rPr>
              <a:t>Plans have a Maximum Out-of-Pocket</a:t>
            </a:r>
          </a:p>
          <a:p>
            <a:pPr marL="285750" indent="-285750" defTabSz="685800">
              <a:spcAft>
                <a:spcPts val="1200"/>
              </a:spcAft>
              <a:buClr>
                <a:schemeClr val="tx1"/>
              </a:buClr>
              <a:buFont typeface="Arial" panose="020B0604020202020204" pitchFamily="34" charset="0"/>
              <a:buChar char="•"/>
            </a:pPr>
            <a:r>
              <a:rPr lang="en-US" dirty="0">
                <a:solidFill>
                  <a:schemeClr val="accent4">
                    <a:lumMod val="40000"/>
                    <a:lumOff val="60000"/>
                  </a:schemeClr>
                </a:solidFill>
                <a:cs typeface="Arial" panose="020B0604020202020204" pitchFamily="34" charset="0"/>
              </a:rPr>
              <a:t>Must have Medicare Part A and B to enroll in Part C (Medicare Advantage)</a:t>
            </a:r>
          </a:p>
        </p:txBody>
      </p:sp>
      <p:grpSp>
        <p:nvGrpSpPr>
          <p:cNvPr id="5" name="Group 4">
            <a:extLst>
              <a:ext uri="{FF2B5EF4-FFF2-40B4-BE49-F238E27FC236}">
                <a16:creationId xmlns:a16="http://schemas.microsoft.com/office/drawing/2014/main" id="{D0BC914D-151C-CAF6-468B-0098F3022D43}"/>
              </a:ext>
            </a:extLst>
          </p:cNvPr>
          <p:cNvGrpSpPr/>
          <p:nvPr/>
        </p:nvGrpSpPr>
        <p:grpSpPr>
          <a:xfrm>
            <a:off x="1532404" y="1690688"/>
            <a:ext cx="578579" cy="578579"/>
            <a:chOff x="4993279" y="1472999"/>
            <a:chExt cx="855294" cy="855294"/>
          </a:xfrm>
          <a:solidFill>
            <a:srgbClr val="9CD5BA">
              <a:lumMod val="75000"/>
            </a:srgbClr>
          </a:solidFill>
        </p:grpSpPr>
        <p:sp>
          <p:nvSpPr>
            <p:cNvPr id="6" name="Oval 5">
              <a:extLst>
                <a:ext uri="{FF2B5EF4-FFF2-40B4-BE49-F238E27FC236}">
                  <a16:creationId xmlns:a16="http://schemas.microsoft.com/office/drawing/2014/main" id="{D95ABB89-FBDF-ED44-AB1A-6338D9126EB3}"/>
                </a:ext>
              </a:extLst>
            </p:cNvPr>
            <p:cNvSpPr/>
            <p:nvPr/>
          </p:nvSpPr>
          <p:spPr>
            <a:xfrm>
              <a:off x="4993279" y="1472999"/>
              <a:ext cx="855294" cy="855294"/>
            </a:xfrm>
            <a:prstGeom prst="ellipse">
              <a:avLst/>
            </a:prstGeom>
            <a:grpFill/>
            <a:ln w="635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4500" b="1" i="0" u="none" strike="noStrike" kern="0" cap="none" spc="0" normalizeH="0" baseline="0" noProof="0" dirty="0">
                <a:ln>
                  <a:noFill/>
                </a:ln>
                <a:solidFill>
                  <a:srgbClr val="FFFFFF"/>
                </a:solidFill>
                <a:effectLst/>
                <a:uLnTx/>
                <a:uFillTx/>
                <a:latin typeface="Century Gothic" panose="020F0302020204030204"/>
                <a:ea typeface="+mn-ea"/>
                <a:cs typeface="+mn-cs"/>
              </a:endParaRPr>
            </a:p>
          </p:txBody>
        </p:sp>
        <p:sp>
          <p:nvSpPr>
            <p:cNvPr id="7" name="TextBox 6">
              <a:extLst>
                <a:ext uri="{FF2B5EF4-FFF2-40B4-BE49-F238E27FC236}">
                  <a16:creationId xmlns:a16="http://schemas.microsoft.com/office/drawing/2014/main" id="{52709328-83C8-5109-75F3-BEAA7D14A3D8}"/>
                </a:ext>
              </a:extLst>
            </p:cNvPr>
            <p:cNvSpPr txBox="1"/>
            <p:nvPr/>
          </p:nvSpPr>
          <p:spPr>
            <a:xfrm>
              <a:off x="5256384" y="1504656"/>
              <a:ext cx="305577" cy="773459"/>
            </a:xfrm>
            <a:prstGeom prst="rect">
              <a:avLst/>
            </a:prstGeom>
            <a:grpFill/>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Century Gothic" panose="020F0302020204030204"/>
                </a:rPr>
                <a:t>C</a:t>
              </a:r>
            </a:p>
          </p:txBody>
        </p:sp>
      </p:grpSp>
      <p:sp>
        <p:nvSpPr>
          <p:cNvPr id="8" name="TextBox 7">
            <a:extLst>
              <a:ext uri="{FF2B5EF4-FFF2-40B4-BE49-F238E27FC236}">
                <a16:creationId xmlns:a16="http://schemas.microsoft.com/office/drawing/2014/main" id="{B7ECB446-2C5A-1A59-34F5-43C6F3254AA6}"/>
              </a:ext>
            </a:extLst>
          </p:cNvPr>
          <p:cNvSpPr txBox="1"/>
          <p:nvPr/>
        </p:nvSpPr>
        <p:spPr>
          <a:xfrm>
            <a:off x="6219918" y="1794048"/>
            <a:ext cx="5469574" cy="1754326"/>
          </a:xfrm>
          <a:prstGeom prst="rect">
            <a:avLst/>
          </a:prstGeom>
          <a:noFill/>
        </p:spPr>
        <p:txBody>
          <a:bodyPr wrap="square" rtlCol="0">
            <a:spAutoFit/>
          </a:bodyPr>
          <a:lstStyle/>
          <a:p>
            <a:pPr marL="0" indent="0">
              <a:spcAft>
                <a:spcPts val="1200"/>
              </a:spcAft>
              <a:buNone/>
            </a:pPr>
            <a:r>
              <a:rPr lang="en-US" sz="1800" b="1" dirty="0">
                <a:solidFill>
                  <a:schemeClr val="accent4">
                    <a:lumMod val="40000"/>
                    <a:lumOff val="60000"/>
                  </a:schemeClr>
                </a:solidFill>
                <a:cs typeface="Arial" panose="020B0604020202020204" pitchFamily="34" charset="0"/>
              </a:rPr>
              <a:t>Initial Enrollment Period</a:t>
            </a:r>
            <a:br>
              <a:rPr lang="en-US" sz="1800" b="1" dirty="0">
                <a:solidFill>
                  <a:schemeClr val="accent4">
                    <a:lumMod val="40000"/>
                    <a:lumOff val="60000"/>
                  </a:schemeClr>
                </a:solidFill>
                <a:cs typeface="Arial" panose="020B0604020202020204" pitchFamily="34" charset="0"/>
              </a:rPr>
            </a:br>
            <a:r>
              <a:rPr lang="en-US" sz="1800" dirty="0">
                <a:solidFill>
                  <a:schemeClr val="accent4">
                    <a:lumMod val="40000"/>
                    <a:lumOff val="60000"/>
                  </a:schemeClr>
                </a:solidFill>
                <a:cs typeface="Arial" panose="020B0604020202020204" pitchFamily="34" charset="0"/>
              </a:rPr>
              <a:t>Three months before, the month of, and three months after the month you’re Medicare eligible. This could be the month you turn 65, or it could be the month you’re no longer covered by your employer if you choose </a:t>
            </a:r>
            <a:br>
              <a:rPr lang="en-US" sz="1800" dirty="0">
                <a:solidFill>
                  <a:schemeClr val="accent4">
                    <a:lumMod val="40000"/>
                    <a:lumOff val="60000"/>
                  </a:schemeClr>
                </a:solidFill>
                <a:cs typeface="Arial" panose="020B0604020202020204" pitchFamily="34" charset="0"/>
              </a:rPr>
            </a:br>
            <a:r>
              <a:rPr lang="en-US" sz="1800" dirty="0">
                <a:solidFill>
                  <a:schemeClr val="accent4">
                    <a:lumMod val="40000"/>
                    <a:lumOff val="60000"/>
                  </a:schemeClr>
                </a:solidFill>
                <a:cs typeface="Arial" panose="020B0604020202020204" pitchFamily="34" charset="0"/>
              </a:rPr>
              <a:t>to work past 65.	</a:t>
            </a:r>
          </a:p>
        </p:txBody>
      </p:sp>
      <p:sp>
        <p:nvSpPr>
          <p:cNvPr id="9" name="TextBox 8">
            <a:extLst>
              <a:ext uri="{FF2B5EF4-FFF2-40B4-BE49-F238E27FC236}">
                <a16:creationId xmlns:a16="http://schemas.microsoft.com/office/drawing/2014/main" id="{9BA26C27-8512-4A6F-4431-F27933B7C1E7}"/>
              </a:ext>
            </a:extLst>
          </p:cNvPr>
          <p:cNvSpPr txBox="1"/>
          <p:nvPr/>
        </p:nvSpPr>
        <p:spPr>
          <a:xfrm>
            <a:off x="6219918" y="3871540"/>
            <a:ext cx="5306138" cy="2862322"/>
          </a:xfrm>
          <a:prstGeom prst="rect">
            <a:avLst/>
          </a:prstGeom>
          <a:noFill/>
        </p:spPr>
        <p:txBody>
          <a:bodyPr wrap="square" rtlCol="0">
            <a:spAutoFit/>
          </a:bodyPr>
          <a:lstStyle/>
          <a:p>
            <a:pPr marL="0" indent="0">
              <a:buNone/>
            </a:pPr>
            <a:r>
              <a:rPr lang="en-US" sz="1800" b="1" dirty="0">
                <a:solidFill>
                  <a:schemeClr val="accent4">
                    <a:lumMod val="40000"/>
                    <a:lumOff val="60000"/>
                  </a:schemeClr>
                </a:solidFill>
                <a:cs typeface="Arial" panose="020B0604020202020204" pitchFamily="34" charset="0"/>
              </a:rPr>
              <a:t>Annual Enrollment Period</a:t>
            </a:r>
          </a:p>
          <a:p>
            <a:pPr marL="0" indent="0">
              <a:buNone/>
            </a:pPr>
            <a:r>
              <a:rPr lang="en-US" sz="1800" dirty="0">
                <a:solidFill>
                  <a:schemeClr val="accent4">
                    <a:lumMod val="40000"/>
                    <a:lumOff val="60000"/>
                  </a:schemeClr>
                </a:solidFill>
                <a:cs typeface="Arial" panose="020B0604020202020204" pitchFamily="34" charset="0"/>
              </a:rPr>
              <a:t>October 15 – December 7</a:t>
            </a:r>
          </a:p>
          <a:p>
            <a:pPr marL="0" indent="0">
              <a:buNone/>
            </a:pPr>
            <a:endParaRPr lang="en-US" sz="1800" b="1" dirty="0">
              <a:solidFill>
                <a:schemeClr val="accent4">
                  <a:lumMod val="40000"/>
                  <a:lumOff val="60000"/>
                </a:schemeClr>
              </a:solidFill>
              <a:cs typeface="Arial" panose="020B0604020202020204" pitchFamily="34" charset="0"/>
            </a:endParaRPr>
          </a:p>
          <a:p>
            <a:pPr marL="0" indent="0">
              <a:buNone/>
            </a:pPr>
            <a:r>
              <a:rPr lang="en-US" sz="1800" b="1" dirty="0">
                <a:solidFill>
                  <a:schemeClr val="accent4">
                    <a:lumMod val="40000"/>
                    <a:lumOff val="60000"/>
                  </a:schemeClr>
                </a:solidFill>
                <a:cs typeface="Arial" panose="020B0604020202020204" pitchFamily="34" charset="0"/>
              </a:rPr>
              <a:t>Open Enrollment Period</a:t>
            </a:r>
          </a:p>
          <a:p>
            <a:pPr marL="0" indent="0">
              <a:buNone/>
            </a:pPr>
            <a:r>
              <a:rPr lang="en-US" sz="1800" dirty="0">
                <a:solidFill>
                  <a:schemeClr val="accent4">
                    <a:lumMod val="40000"/>
                    <a:lumOff val="60000"/>
                  </a:schemeClr>
                </a:solidFill>
                <a:cs typeface="Arial" panose="020B0604020202020204" pitchFamily="34" charset="0"/>
              </a:rPr>
              <a:t>January 1 – March 31</a:t>
            </a:r>
          </a:p>
          <a:p>
            <a:pPr marL="0" indent="0">
              <a:buNone/>
            </a:pPr>
            <a:endParaRPr lang="en-US" sz="1800" dirty="0">
              <a:solidFill>
                <a:schemeClr val="accent4">
                  <a:lumMod val="40000"/>
                  <a:lumOff val="60000"/>
                </a:schemeClr>
              </a:solidFill>
              <a:cs typeface="Arial" panose="020B0604020202020204" pitchFamily="34" charset="0"/>
            </a:endParaRPr>
          </a:p>
          <a:p>
            <a:r>
              <a:rPr lang="en-US" sz="1800" b="1" dirty="0">
                <a:solidFill>
                  <a:schemeClr val="accent4">
                    <a:lumMod val="40000"/>
                    <a:lumOff val="60000"/>
                  </a:schemeClr>
                </a:solidFill>
                <a:cs typeface="Arial" panose="020B0604020202020204" pitchFamily="34" charset="0"/>
              </a:rPr>
              <a:t>Special Enrollment Periods </a:t>
            </a:r>
            <a:br>
              <a:rPr lang="en-US" sz="1800" b="1" dirty="0">
                <a:solidFill>
                  <a:schemeClr val="accent4">
                    <a:lumMod val="40000"/>
                    <a:lumOff val="60000"/>
                  </a:schemeClr>
                </a:solidFill>
                <a:cs typeface="Arial" panose="020B0604020202020204" pitchFamily="34" charset="0"/>
              </a:rPr>
            </a:br>
            <a:r>
              <a:rPr lang="en-US" sz="1800" dirty="0">
                <a:solidFill>
                  <a:schemeClr val="accent4">
                    <a:lumMod val="40000"/>
                    <a:lumOff val="60000"/>
                  </a:schemeClr>
                </a:solidFill>
                <a:cs typeface="Arial" panose="020B0604020202020204" pitchFamily="34" charset="0"/>
              </a:rPr>
              <a:t>Can happen any time throughout the year due to certain life events.</a:t>
            </a:r>
          </a:p>
          <a:p>
            <a:pPr marL="0" indent="0">
              <a:buNone/>
            </a:pPr>
            <a:endParaRPr lang="en-US" sz="1800" dirty="0">
              <a:cs typeface="Arial" panose="020B0604020202020204" pitchFamily="34" charset="0"/>
            </a:endParaRPr>
          </a:p>
        </p:txBody>
      </p:sp>
      <p:sp>
        <p:nvSpPr>
          <p:cNvPr id="3" name="Slide Number Placeholder 2">
            <a:extLst>
              <a:ext uri="{FF2B5EF4-FFF2-40B4-BE49-F238E27FC236}">
                <a16:creationId xmlns:a16="http://schemas.microsoft.com/office/drawing/2014/main" id="{71525462-1D2A-6D0D-D60A-D795A326A5E4}"/>
              </a:ext>
            </a:extLst>
          </p:cNvPr>
          <p:cNvSpPr>
            <a:spLocks noGrp="1"/>
          </p:cNvSpPr>
          <p:nvPr>
            <p:ph type="sldNum" sz="quarter" idx="12"/>
          </p:nvPr>
        </p:nvSpPr>
        <p:spPr/>
        <p:txBody>
          <a:bodyPr/>
          <a:lstStyle/>
          <a:p>
            <a:fld id="{799DC4A8-1FD6-4A87-8072-823973D663D7}" type="slidenum">
              <a:rPr lang="en-US" smtClean="0"/>
              <a:t>8</a:t>
            </a:fld>
            <a:endParaRPr lang="en-US"/>
          </a:p>
        </p:txBody>
      </p:sp>
    </p:spTree>
    <p:extLst>
      <p:ext uri="{BB962C8B-B14F-4D97-AF65-F5344CB8AC3E}">
        <p14:creationId xmlns:p14="http://schemas.microsoft.com/office/powerpoint/2010/main" val="387892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98D1-474C-14B1-FA42-83A65EFDB03B}"/>
              </a:ext>
            </a:extLst>
          </p:cNvPr>
          <p:cNvSpPr>
            <a:spLocks noGrp="1"/>
          </p:cNvSpPr>
          <p:nvPr>
            <p:ph type="title"/>
          </p:nvPr>
        </p:nvSpPr>
        <p:spPr/>
        <p:txBody>
          <a:bodyPr/>
          <a:lstStyle/>
          <a:p>
            <a:r>
              <a:rPr lang="en-US" dirty="0"/>
              <a:t>Medicare Advantage (Part C)</a:t>
            </a:r>
          </a:p>
        </p:txBody>
      </p:sp>
      <p:sp>
        <p:nvSpPr>
          <p:cNvPr id="3" name="TextBox 2">
            <a:extLst>
              <a:ext uri="{FF2B5EF4-FFF2-40B4-BE49-F238E27FC236}">
                <a16:creationId xmlns:a16="http://schemas.microsoft.com/office/drawing/2014/main" id="{97E3BC49-5C8A-D16C-F434-65D1270A7F14}"/>
              </a:ext>
            </a:extLst>
          </p:cNvPr>
          <p:cNvSpPr txBox="1"/>
          <p:nvPr/>
        </p:nvSpPr>
        <p:spPr>
          <a:xfrm>
            <a:off x="672547" y="1590670"/>
            <a:ext cx="10830339" cy="523220"/>
          </a:xfrm>
          <a:prstGeom prst="rect">
            <a:avLst/>
          </a:prstGeom>
          <a:noFill/>
        </p:spPr>
        <p:txBody>
          <a:bodyPr wrap="square" rtlCol="0">
            <a:spAutoFit/>
          </a:bodyPr>
          <a:lstStyle/>
          <a:p>
            <a:pPr marL="0" indent="0">
              <a:spcAft>
                <a:spcPts val="1200"/>
              </a:spcAft>
              <a:buClr>
                <a:srgbClr val="7EB2D5"/>
              </a:buClr>
              <a:buNone/>
            </a:pPr>
            <a:r>
              <a:rPr lang="en-US" sz="2800" b="1" dirty="0">
                <a:solidFill>
                  <a:schemeClr val="accent4">
                    <a:lumMod val="40000"/>
                    <a:lumOff val="60000"/>
                  </a:schemeClr>
                </a:solidFill>
                <a:cs typeface="Arial" panose="020B0604020202020204" pitchFamily="34" charset="0"/>
              </a:rPr>
              <a:t>Types of Medicare Advantage Plans</a:t>
            </a:r>
            <a:endParaRPr lang="en-US" sz="1800" dirty="0">
              <a:solidFill>
                <a:schemeClr val="accent4">
                  <a:lumMod val="40000"/>
                  <a:lumOff val="60000"/>
                </a:schemeClr>
              </a:solidFill>
              <a:cs typeface="Arial" panose="020B0604020202020204" pitchFamily="34" charset="0"/>
            </a:endParaRPr>
          </a:p>
        </p:txBody>
      </p:sp>
      <p:graphicFrame>
        <p:nvGraphicFramePr>
          <p:cNvPr id="10" name="Table 9">
            <a:extLst>
              <a:ext uri="{FF2B5EF4-FFF2-40B4-BE49-F238E27FC236}">
                <a16:creationId xmlns:a16="http://schemas.microsoft.com/office/drawing/2014/main" id="{8A549802-D386-2D47-C031-6F50DA203A2C}"/>
              </a:ext>
            </a:extLst>
          </p:cNvPr>
          <p:cNvGraphicFramePr>
            <a:graphicFrameLocks noGrp="1"/>
          </p:cNvGraphicFramePr>
          <p:nvPr>
            <p:extLst>
              <p:ext uri="{D42A27DB-BD31-4B8C-83A1-F6EECF244321}">
                <p14:modId xmlns:p14="http://schemas.microsoft.com/office/powerpoint/2010/main" val="2868735132"/>
              </p:ext>
            </p:extLst>
          </p:nvPr>
        </p:nvGraphicFramePr>
        <p:xfrm>
          <a:off x="672548" y="2359973"/>
          <a:ext cx="7499902" cy="4065166"/>
        </p:xfrm>
        <a:graphic>
          <a:graphicData uri="http://schemas.openxmlformats.org/drawingml/2006/table">
            <a:tbl>
              <a:tblPr firstRow="1" bandRow="1">
                <a:tableStyleId>{2D5ABB26-0587-4C30-8999-92F81FD0307C}</a:tableStyleId>
              </a:tblPr>
              <a:tblGrid>
                <a:gridCol w="2737402">
                  <a:extLst>
                    <a:ext uri="{9D8B030D-6E8A-4147-A177-3AD203B41FA5}">
                      <a16:colId xmlns:a16="http://schemas.microsoft.com/office/drawing/2014/main" val="3717506913"/>
                    </a:ext>
                  </a:extLst>
                </a:gridCol>
                <a:gridCol w="4762500">
                  <a:extLst>
                    <a:ext uri="{9D8B030D-6E8A-4147-A177-3AD203B41FA5}">
                      <a16:colId xmlns:a16="http://schemas.microsoft.com/office/drawing/2014/main" val="3439579095"/>
                    </a:ext>
                  </a:extLst>
                </a:gridCol>
              </a:tblGrid>
              <a:tr h="1334697">
                <a:tc>
                  <a:txBody>
                    <a:bodyPr/>
                    <a:lstStyle/>
                    <a:p>
                      <a:pPr algn="ctr"/>
                      <a:r>
                        <a:rPr lang="en-US" sz="2400" b="1" dirty="0">
                          <a:solidFill>
                            <a:schemeClr val="accent4">
                              <a:lumMod val="40000"/>
                              <a:lumOff val="60000"/>
                            </a:schemeClr>
                          </a:solidFill>
                        </a:rPr>
                        <a:t>Individual Plans</a:t>
                      </a:r>
                    </a:p>
                  </a:txBody>
                  <a:tcPr anchor="ctr">
                    <a:lnB w="12700" cap="flat" cmpd="sng" algn="ctr">
                      <a:solidFill>
                        <a:schemeClr val="tx1"/>
                      </a:solidFill>
                      <a:prstDash val="solid"/>
                      <a:round/>
                      <a:headEnd type="none" w="med" len="med"/>
                      <a:tailEnd type="none" w="med" len="med"/>
                    </a:lnB>
                  </a:tcPr>
                </a:tc>
                <a:tc>
                  <a:txBody>
                    <a:bodyPr/>
                    <a:lstStyle/>
                    <a:p>
                      <a:pPr marL="0" indent="0" algn="l">
                        <a:buFont typeface="Arial" panose="020B0604020202020204" pitchFamily="34" charset="0"/>
                        <a:buNone/>
                      </a:pPr>
                      <a:r>
                        <a:rPr lang="en-US" dirty="0">
                          <a:solidFill>
                            <a:schemeClr val="accent4">
                              <a:lumMod val="40000"/>
                              <a:lumOff val="60000"/>
                            </a:schemeClr>
                          </a:solidFill>
                        </a:rPr>
                        <a:t>Medicare beneficiaries purchase plans for their own coverage during Medicare Annual Enrollment Period (Oct. 15</a:t>
                      </a:r>
                      <a:r>
                        <a:rPr lang="en-US" baseline="30000" dirty="0">
                          <a:solidFill>
                            <a:schemeClr val="accent4">
                              <a:lumMod val="40000"/>
                              <a:lumOff val="60000"/>
                            </a:schemeClr>
                          </a:solidFill>
                        </a:rPr>
                        <a:t>th</a:t>
                      </a:r>
                      <a:r>
                        <a:rPr lang="en-US" dirty="0">
                          <a:solidFill>
                            <a:schemeClr val="accent4">
                              <a:lumMod val="40000"/>
                              <a:lumOff val="60000"/>
                            </a:schemeClr>
                          </a:solidFill>
                        </a:rPr>
                        <a:t> – Dec. 7</a:t>
                      </a:r>
                      <a:r>
                        <a:rPr lang="en-US" baseline="30000" dirty="0">
                          <a:solidFill>
                            <a:schemeClr val="accent4">
                              <a:lumMod val="40000"/>
                              <a:lumOff val="60000"/>
                            </a:schemeClr>
                          </a:solidFill>
                        </a:rPr>
                        <a:t>th</a:t>
                      </a:r>
                      <a:r>
                        <a:rPr lang="en-US" dirty="0">
                          <a:solidFill>
                            <a:schemeClr val="accent4">
                              <a:lumMod val="40000"/>
                              <a:lumOff val="60000"/>
                            </a:schemeClr>
                          </a:solidFill>
                        </a:rPr>
                        <a:t>)</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0847018"/>
                  </a:ext>
                </a:extLst>
              </a:tr>
              <a:tr h="1267429">
                <a:tc>
                  <a:txBody>
                    <a:bodyPr/>
                    <a:lstStyle/>
                    <a:p>
                      <a:pPr algn="ctr"/>
                      <a:r>
                        <a:rPr lang="en-US" sz="2400" b="1" dirty="0">
                          <a:solidFill>
                            <a:schemeClr val="accent4">
                              <a:lumMod val="40000"/>
                              <a:lumOff val="60000"/>
                            </a:schemeClr>
                          </a:solidFill>
                        </a:rPr>
                        <a:t>Special Needs Plans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dirty="0">
                          <a:solidFill>
                            <a:schemeClr val="accent4">
                              <a:lumMod val="40000"/>
                              <a:lumOff val="60000"/>
                            </a:schemeClr>
                          </a:solidFill>
                        </a:rPr>
                        <a:t>D-SNP: eligible for both Medicare &amp; Medicaid</a:t>
                      </a:r>
                    </a:p>
                    <a:p>
                      <a:pPr marL="285750" indent="-285750" algn="l">
                        <a:buFont typeface="Arial" panose="020B0604020202020204" pitchFamily="34" charset="0"/>
                        <a:buChar char="•"/>
                      </a:pPr>
                      <a:r>
                        <a:rPr lang="en-US" dirty="0">
                          <a:solidFill>
                            <a:schemeClr val="accent4">
                              <a:lumMod val="40000"/>
                              <a:lumOff val="60000"/>
                            </a:schemeClr>
                          </a:solidFill>
                        </a:rPr>
                        <a:t>C-SNP: beneficiaries with severe chronic or disabling conditions</a:t>
                      </a:r>
                    </a:p>
                    <a:p>
                      <a:pPr marL="285750" indent="-285750" algn="l">
                        <a:buFont typeface="Arial" panose="020B0604020202020204" pitchFamily="34" charset="0"/>
                        <a:buChar char="•"/>
                      </a:pPr>
                      <a:r>
                        <a:rPr lang="en-US" dirty="0">
                          <a:solidFill>
                            <a:schemeClr val="accent4">
                              <a:lumMod val="40000"/>
                              <a:lumOff val="60000"/>
                            </a:schemeClr>
                          </a:solidFill>
                        </a:rPr>
                        <a:t>I-SNP: beneficiaries requiring nursing home or institutional care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9036701"/>
                  </a:ext>
                </a:extLst>
              </a:tr>
              <a:tr h="1267429">
                <a:tc>
                  <a:txBody>
                    <a:bodyPr/>
                    <a:lstStyle/>
                    <a:p>
                      <a:pPr algn="ctr"/>
                      <a:r>
                        <a:rPr lang="en-US" sz="2400" b="1" dirty="0">
                          <a:solidFill>
                            <a:schemeClr val="accent4">
                              <a:lumMod val="40000"/>
                              <a:lumOff val="60000"/>
                            </a:schemeClr>
                          </a:solidFill>
                        </a:rPr>
                        <a:t>Employer or Union Sponsored Plans</a:t>
                      </a:r>
                      <a:endParaRPr lang="en-US" sz="1200" b="0" dirty="0">
                        <a:solidFill>
                          <a:schemeClr val="accent4">
                            <a:lumMod val="40000"/>
                            <a:lumOff val="60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 typeface="Arial" panose="020B0604020202020204" pitchFamily="34" charset="0"/>
                        <a:buNone/>
                      </a:pPr>
                      <a:r>
                        <a:rPr lang="en-US" dirty="0">
                          <a:solidFill>
                            <a:schemeClr val="accent4">
                              <a:lumMod val="40000"/>
                              <a:lumOff val="60000"/>
                            </a:schemeClr>
                          </a:solidFill>
                        </a:rPr>
                        <a:t>Beneficiaries can choose to enroll in plans if employer or union works with an insurance plan to cover Medicare benefits for its retirees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616684"/>
                  </a:ext>
                </a:extLst>
              </a:tr>
            </a:tbl>
          </a:graphicData>
        </a:graphic>
      </p:graphicFrame>
      <p:graphicFrame>
        <p:nvGraphicFramePr>
          <p:cNvPr id="7" name="Chart 6">
            <a:extLst>
              <a:ext uri="{FF2B5EF4-FFF2-40B4-BE49-F238E27FC236}">
                <a16:creationId xmlns:a16="http://schemas.microsoft.com/office/drawing/2014/main" id="{6E98E1EE-C2D9-66AF-967F-57E4DB1386FF}"/>
              </a:ext>
            </a:extLst>
          </p:cNvPr>
          <p:cNvGraphicFramePr/>
          <p:nvPr>
            <p:extLst>
              <p:ext uri="{D42A27DB-BD31-4B8C-83A1-F6EECF244321}">
                <p14:modId xmlns:p14="http://schemas.microsoft.com/office/powerpoint/2010/main" val="2465962734"/>
              </p:ext>
            </p:extLst>
          </p:nvPr>
        </p:nvGraphicFramePr>
        <p:xfrm>
          <a:off x="8268370" y="2195500"/>
          <a:ext cx="3740150" cy="3236404"/>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23DD62AB-C6E5-6604-2726-DB27238212E9}"/>
              </a:ext>
            </a:extLst>
          </p:cNvPr>
          <p:cNvSpPr>
            <a:spLocks noGrp="1"/>
          </p:cNvSpPr>
          <p:nvPr>
            <p:ph type="sldNum" sz="quarter" idx="12"/>
          </p:nvPr>
        </p:nvSpPr>
        <p:spPr/>
        <p:txBody>
          <a:bodyPr/>
          <a:lstStyle/>
          <a:p>
            <a:fld id="{799DC4A8-1FD6-4A87-8072-823973D663D7}" type="slidenum">
              <a:rPr lang="en-US" smtClean="0"/>
              <a:t>9</a:t>
            </a:fld>
            <a:endParaRPr lang="en-US"/>
          </a:p>
        </p:txBody>
      </p:sp>
    </p:spTree>
    <p:extLst>
      <p:ext uri="{BB962C8B-B14F-4D97-AF65-F5344CB8AC3E}">
        <p14:creationId xmlns:p14="http://schemas.microsoft.com/office/powerpoint/2010/main" val="2814599268"/>
      </p:ext>
    </p:extLst>
  </p:cSld>
  <p:clrMapOvr>
    <a:masterClrMapping/>
  </p:clrMapOvr>
</p:sld>
</file>

<file path=ppt/theme/theme1.xml><?xml version="1.0" encoding="utf-8"?>
<a:theme xmlns:a="http://schemas.openxmlformats.org/drawingml/2006/main" name="1_Office Theme">
  <a:themeElements>
    <a:clrScheme name="Custom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18605</TotalTime>
  <Words>3288</Words>
  <Application>Microsoft Macintosh PowerPoint</Application>
  <PresentationFormat>Widescreen</PresentationFormat>
  <Paragraphs>709</Paragraphs>
  <Slides>63</Slides>
  <Notes>10</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63</vt:i4>
      </vt:variant>
    </vt:vector>
  </HeadingPairs>
  <TitlesOfParts>
    <vt:vector size="76" baseType="lpstr">
      <vt:lpstr>ＭＳ Ｐゴシック</vt:lpstr>
      <vt:lpstr>Arial</vt:lpstr>
      <vt:lpstr>Calibri</vt:lpstr>
      <vt:lpstr>Calibri Light</vt:lpstr>
      <vt:lpstr>Century Gothic</vt:lpstr>
      <vt:lpstr>Corbel</vt:lpstr>
      <vt:lpstr>Helvetica</vt:lpstr>
      <vt:lpstr>Open Sans</vt:lpstr>
      <vt:lpstr>Open Sans Regular</vt:lpstr>
      <vt:lpstr>Wingdings</vt:lpstr>
      <vt:lpstr>Wingdings 2</vt:lpstr>
      <vt:lpstr>ヒラギノ角ゴ Pro W3</vt:lpstr>
      <vt:lpstr>1_Office Theme</vt:lpstr>
      <vt:lpstr>PowerPoint Presentation</vt:lpstr>
      <vt:lpstr>Course Logistics</vt:lpstr>
      <vt:lpstr>About Medicare</vt:lpstr>
      <vt:lpstr>Traditional Medicare – Parts A &amp; B</vt:lpstr>
      <vt:lpstr>Original Medicare – Parts A &amp; B</vt:lpstr>
      <vt:lpstr>Original Medicare – Parts A &amp; B</vt:lpstr>
      <vt:lpstr>Medicare Prescription Drug Benefit (Part D)</vt:lpstr>
      <vt:lpstr>Medicare Advantage (Part C)</vt:lpstr>
      <vt:lpstr>Medicare Advantage (Part C)</vt:lpstr>
      <vt:lpstr>Medicare Advantage (Part C)</vt:lpstr>
      <vt:lpstr>Medicare Supplemental Plans (Medigap)</vt:lpstr>
      <vt:lpstr>Medicare Supplemental Plans (Medigap)</vt:lpstr>
      <vt:lpstr>Shopping for a Medicare Advantage Plan</vt:lpstr>
      <vt:lpstr>Medicare Quality – Star Ratings</vt:lpstr>
      <vt:lpstr>Risk Adjustment</vt:lpstr>
      <vt:lpstr>Medicaid Eligibility Criteria</vt:lpstr>
      <vt:lpstr>2022 Federal Poverty Level (FPL)</vt:lpstr>
      <vt:lpstr>State Examples:  Medicaid Eligibility Levels/FPL</vt:lpstr>
      <vt:lpstr>Medicaid Mandatory Medicaid Services</vt:lpstr>
      <vt:lpstr>Dual Eligibles</vt:lpstr>
      <vt:lpstr>Commercial Health insurance</vt:lpstr>
      <vt:lpstr>HMO-Health Maintenance Organization It’s impact on encounter data</vt:lpstr>
      <vt:lpstr>PPO-Preferred Provider Organization</vt:lpstr>
      <vt:lpstr>High Deductible Health Plans</vt:lpstr>
      <vt:lpstr>Exclusive Provider Organization and Point of Services Plans</vt:lpstr>
      <vt:lpstr>The Hard Problems</vt:lpstr>
      <vt:lpstr>Financial risk adjustment</vt:lpstr>
      <vt:lpstr>Provider Performance and Reimbursement</vt:lpstr>
      <vt:lpstr>The Challenge</vt:lpstr>
      <vt:lpstr>Clinical Risk Adjustment: without using $$$$</vt:lpstr>
      <vt:lpstr>Creating Neighborhoods</vt:lpstr>
      <vt:lpstr>Thinking with Data</vt:lpstr>
      <vt:lpstr> </vt:lpstr>
      <vt:lpstr>Where does Data fit into the future of health care?</vt:lpstr>
      <vt:lpstr>The “Transaction” Problem in Healthcare</vt:lpstr>
      <vt:lpstr>Discharge Advocate: Risk Models Identify Readmission “Sweet Spot”</vt:lpstr>
      <vt:lpstr>PowerPoint Presentation</vt:lpstr>
      <vt:lpstr>PowerPoint Presentation</vt:lpstr>
      <vt:lpstr>Provider Network Plot</vt:lpstr>
      <vt:lpstr>Provider Patient Sharing Patterns</vt:lpstr>
      <vt:lpstr>UPMC PCP – Specialist Network  </vt:lpstr>
      <vt:lpstr>PowerPoint Presentation</vt:lpstr>
      <vt:lpstr>Understanding the depth of chronic illness </vt:lpstr>
      <vt:lpstr>UPMC Hospitals and Catchment Areas within Geographic Regions</vt:lpstr>
      <vt:lpstr>All Hospitals and Catchment Areas within Geographic Regions</vt:lpstr>
      <vt:lpstr>UPMC PCPs within Geographic Regions</vt:lpstr>
      <vt:lpstr>NonUPMC PCPs within Geographic Regions</vt:lpstr>
      <vt:lpstr>Provider sites in Lead Hot Spots: Cambria County</vt:lpstr>
      <vt:lpstr>PowerPoint Presentation</vt:lpstr>
      <vt:lpstr>PowerPoint Presentation</vt:lpstr>
      <vt:lpstr>PowerPoint Presentation</vt:lpstr>
      <vt:lpstr>Treatment</vt:lpstr>
      <vt:lpstr>PowerPoint Presentation</vt:lpstr>
      <vt:lpstr>PowerPoint Presentation</vt:lpstr>
      <vt:lpstr>The Hard Problems in Healthcare</vt:lpstr>
      <vt:lpstr>Disease Profile Definitions</vt:lpstr>
      <vt:lpstr>Population Break-Down by Comorbidity Profile</vt:lpstr>
      <vt:lpstr>Members Can Move Among Disease Profiles</vt:lpstr>
      <vt:lpstr>Why Risk Adjustment Matters</vt:lpstr>
      <vt:lpstr>Impact of Chronic Condition Risk Adjustment</vt:lpstr>
      <vt:lpstr>The Danger of Big Data</vt:lpstr>
      <vt:lpstr>This is Not the Solution</vt:lpstr>
      <vt:lpstr>The Dangers of Big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Financing Its impact on data sources</dc:title>
  <dc:creator>Pamela Peele</dc:creator>
  <cp:lastModifiedBy>Adam Berger</cp:lastModifiedBy>
  <cp:revision>26</cp:revision>
  <cp:lastPrinted>2024-09-19T23:53:33Z</cp:lastPrinted>
  <dcterms:created xsi:type="dcterms:W3CDTF">2024-09-04T18:24:09Z</dcterms:created>
  <dcterms:modified xsi:type="dcterms:W3CDTF">2024-09-19T23:56:09Z</dcterms:modified>
</cp:coreProperties>
</file>